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sldIdLst>
    <p:sldId id="287" r:id="rId5"/>
    <p:sldId id="467" r:id="rId6"/>
    <p:sldId id="466" r:id="rId7"/>
    <p:sldId id="445" r:id="rId8"/>
    <p:sldId id="464" r:id="rId9"/>
    <p:sldId id="448" r:id="rId10"/>
    <p:sldId id="447" r:id="rId11"/>
    <p:sldId id="452" r:id="rId12"/>
    <p:sldId id="446" r:id="rId13"/>
    <p:sldId id="449" r:id="rId14"/>
    <p:sldId id="462" r:id="rId15"/>
    <p:sldId id="463" r:id="rId16"/>
    <p:sldId id="450" r:id="rId17"/>
    <p:sldId id="455" r:id="rId18"/>
    <p:sldId id="459" r:id="rId19"/>
    <p:sldId id="456" r:id="rId20"/>
    <p:sldId id="458" r:id="rId21"/>
    <p:sldId id="468" r:id="rId22"/>
    <p:sldId id="457" r:id="rId23"/>
    <p:sldId id="460" r:id="rId24"/>
    <p:sldId id="461" r:id="rId25"/>
    <p:sldId id="465" r:id="rId26"/>
    <p:sldId id="453" r:id="rId27"/>
  </p:sldIdLst>
  <p:sldSz cx="12192000" cy="6858000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64B"/>
    <a:srgbClr val="374353"/>
    <a:srgbClr val="B6BBC3"/>
    <a:srgbClr val="333F50"/>
    <a:srgbClr val="46566E"/>
    <a:srgbClr val="5E7494"/>
    <a:srgbClr val="3C3D56"/>
    <a:srgbClr val="57587C"/>
    <a:srgbClr val="6B82A1"/>
    <a:srgbClr val="888A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56" autoAdjust="0"/>
    <p:restoredTop sz="95887" autoAdjust="0"/>
  </p:normalViewPr>
  <p:slideViewPr>
    <p:cSldViewPr snapToGrid="0">
      <p:cViewPr varScale="1">
        <p:scale>
          <a:sx n="59" d="100"/>
          <a:sy n="59" d="100"/>
        </p:scale>
        <p:origin x="596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1967" cy="4669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4" y="0"/>
            <a:ext cx="3041967" cy="4669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625D45-2916-49DC-B739-3524AB4B2DC1}" type="datetimeFigureOut">
              <a:rPr lang="en-AU" smtClean="0"/>
              <a:t>5/04/2023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1650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78476"/>
            <a:ext cx="5615940" cy="3664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9015"/>
            <a:ext cx="3041967" cy="466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4" y="8839015"/>
            <a:ext cx="3041967" cy="4669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FCB34-8163-4660-9E2C-A8A059F2BB6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8883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1017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1661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3466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922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7958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3169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5583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7320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6150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1318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6036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0061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6700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43366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94419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42750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24545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25969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4759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47628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33696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18945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CB34-8163-4660-9E2C-A8A059F2BB6C}" type="slidenum">
              <a:rPr lang="en-AU" smtClean="0"/>
              <a:t>23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7294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2C995-049E-4464-9994-1F4BCB06D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FEB073-7065-4B90-856D-F8275FFF36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3A30E-0C83-4EA0-AD67-02DE78C5C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86E9-FC8A-4002-919F-A6BA748E8D5C}" type="datetimeFigureOut">
              <a:rPr lang="en-AU" smtClean="0"/>
              <a:t>5/04/2023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C5C43-9C5D-417C-B033-FB6CAC316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4EB13-C1CA-4B57-B0C0-31EF10DC9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CA9F-6CA1-4B9C-B74F-21114D9F0E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80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3172A-72A3-4A79-BB54-3903278F2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E1DAD-7C07-4010-8304-CE931697B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8D6CC-7442-42C3-A0F2-E27C2F28C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86E9-FC8A-4002-919F-A6BA748E8D5C}" type="datetimeFigureOut">
              <a:rPr lang="en-AU" smtClean="0"/>
              <a:t>5/04/2023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93A09-85B8-44C0-BDD3-3E9231BC7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25780-55D8-4E7B-B88F-35AEB0282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CA9F-6CA1-4B9C-B74F-21114D9F0E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21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EAAFD-9615-450D-85FD-53AC99EE1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E187D8-EAEA-4C82-8AA8-B65593FD5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BF2FC9-DC86-450C-9CB3-988E6265C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86E9-FC8A-4002-919F-A6BA748E8D5C}" type="datetimeFigureOut">
              <a:rPr lang="en-AU" smtClean="0"/>
              <a:t>5/04/2023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28D7B-F366-47D6-B5A9-38622674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068B4-0CB5-4183-B5DB-F3A248C76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CA9F-6CA1-4B9C-B74F-21114D9F0E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7102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AC2B2-965A-4F3D-993F-03DC3E7AD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35E82-5A17-4629-BED6-B80408DDD0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502208-FA16-4BCC-8B14-243B91989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CDE28C-70F8-441A-B753-8E26E7DC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86E9-FC8A-4002-919F-A6BA748E8D5C}" type="datetimeFigureOut">
              <a:rPr lang="en-AU" smtClean="0"/>
              <a:t>5/04/2023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EC4F4C-4280-4884-84E4-A30A0BE59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E728E5-5952-40A5-AF2C-6F9A7CADC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CA9F-6CA1-4B9C-B74F-21114D9F0E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6121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CCDBC-B042-4926-8A73-B03F73286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78C51-BB7A-4EB4-BC64-AA36DC735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B0B7DB-F388-41B6-90B8-CF8FA6505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929A19-2B65-431F-BEE1-234FFAF82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C19C69-67FB-47FB-A5FB-F6E215E8F2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F63C0E-1521-4DE5-B31A-DB3F4723C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86E9-FC8A-4002-919F-A6BA748E8D5C}" type="datetimeFigureOut">
              <a:rPr lang="en-AU" smtClean="0"/>
              <a:t>5/04/2023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C3EAD2-00D8-496F-81FB-A001AD8E8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D3A8E9-40BC-4B8E-8551-A71693267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CA9F-6CA1-4B9C-B74F-21114D9F0E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6938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52289-ABDE-4FBF-B2C8-78566704E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CC7949-69E1-4856-B695-74A8D85AA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86E9-FC8A-4002-919F-A6BA748E8D5C}" type="datetimeFigureOut">
              <a:rPr lang="en-AU" smtClean="0"/>
              <a:t>5/04/2023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6468D9-237E-4DF3-A4C0-4E54F4C68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1235AE-5FBC-408F-86DF-2798413CC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CA9F-6CA1-4B9C-B74F-21114D9F0E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985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31A5B4-B528-4CF0-8167-0F4132747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86E9-FC8A-4002-919F-A6BA748E8D5C}" type="datetimeFigureOut">
              <a:rPr lang="en-AU" smtClean="0"/>
              <a:t>5/04/2023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0EDC58-9392-4575-A618-D3BE4CC6B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9A084-2062-411D-B2D6-41836B0B7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CA9F-6CA1-4B9C-B74F-21114D9F0E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1954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50054-A22A-4BBC-B2E0-FE27E49BE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CD37A-A5A6-4B70-BFFA-FFF301B92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C2216-433A-4109-8031-5C8F132429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D68F63-056F-4BC5-B1EB-F2E7F9A42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86E9-FC8A-4002-919F-A6BA748E8D5C}" type="datetimeFigureOut">
              <a:rPr lang="en-AU" smtClean="0"/>
              <a:t>5/04/2023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3AAF6F-3532-4F59-8A3D-12297D311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F4AA95-A999-43AF-A9C8-956BEA76F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CA9F-6CA1-4B9C-B74F-21114D9F0E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0824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328C1-E184-4381-B2AE-665326E1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18BA11-46D1-40B4-A443-911ED6497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F2193-F877-4A75-8C9B-095D77642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4D391D-E944-4ECA-AA66-34FE1A067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86E9-FC8A-4002-919F-A6BA748E8D5C}" type="datetimeFigureOut">
              <a:rPr lang="en-AU" smtClean="0"/>
              <a:t>5/04/2023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7FEE5-0AD4-4404-9DF5-44165CD6F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CF176-F7DE-4FE0-B6C8-1EC42EC0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CA9F-6CA1-4B9C-B74F-21114D9F0E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1531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00E14-51C8-4226-B651-B9C605276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7A03DC-B582-411F-92B2-9488FCDA5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AFFDF-02B1-46C8-A996-6082B9BCA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86E9-FC8A-4002-919F-A6BA748E8D5C}" type="datetimeFigureOut">
              <a:rPr lang="en-AU" smtClean="0"/>
              <a:t>5/04/2023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7DEF1-8155-4CE5-9A33-978CCB9D0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F72991-1B1C-498E-BC0A-BF6E86C4F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CA9F-6CA1-4B9C-B74F-21114D9F0E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658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025962-D13D-4F38-8EA3-CAA85A9939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CB3AC8-5BA4-44B5-8AA7-F56A77E378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1627B2-398E-47FA-BE00-3EA0D248F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86E9-FC8A-4002-919F-A6BA748E8D5C}" type="datetimeFigureOut">
              <a:rPr lang="en-AU" smtClean="0"/>
              <a:t>5/04/2023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85626-D2F9-4B59-9C13-0BE5124D1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36791-012C-452F-9235-B5ED2EA0F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CA9F-6CA1-4B9C-B74F-21114D9F0E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017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BD48FD-E9DA-425B-BCE0-04E2A81C8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9736D3-05BA-4A2D-8773-3B9BD444A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0B055-3002-4234-8411-AACBF6B4D4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F86E9-FC8A-4002-919F-A6BA748E8D5C}" type="datetimeFigureOut">
              <a:rPr lang="en-AU" smtClean="0"/>
              <a:t>5/04/2023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CD721-FAA1-4AE0-AA1A-FFD4D58C2D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EACA6-E84C-4B82-A604-CB5174E176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DCA9F-6CA1-4B9C-B74F-21114D9F0E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9603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8.png"/><Relationship Id="rId5" Type="http://schemas.openxmlformats.org/officeDocument/2006/relationships/image" Target="../media/image3.jpeg"/><Relationship Id="rId10" Type="http://schemas.microsoft.com/office/2007/relationships/hdphoto" Target="../media/hdphoto1.wdp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a.org.au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flsoutheast.com.au/mpfnl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ua.org.au/" TargetMode="External"/><Relationship Id="rId5" Type="http://schemas.openxmlformats.org/officeDocument/2006/relationships/hyperlink" Target="http://www.aflsoutheast.com.au/umpires" TargetMode="External"/><Relationship Id="rId4" Type="http://schemas.openxmlformats.org/officeDocument/2006/relationships/hyperlink" Target="http://www.aflsoutheast.com.au/sewf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mailto:Chairman.sua@gmail.com" TargetMode="External"/><Relationship Id="rId3" Type="http://schemas.openxmlformats.org/officeDocument/2006/relationships/hyperlink" Target="mailto:haydn.oconnor@aflse.com.au" TargetMode="External"/><Relationship Id="rId7" Type="http://schemas.openxmlformats.org/officeDocument/2006/relationships/hyperlink" Target="mailto:Umpire.snrgoal@aflse.com.au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Umpire.snrboundary@aflse.com.au" TargetMode="External"/><Relationship Id="rId5" Type="http://schemas.openxmlformats.org/officeDocument/2006/relationships/hyperlink" Target="mailto:Umpire.snrfield@aflse.com.au" TargetMode="External"/><Relationship Id="rId4" Type="http://schemas.openxmlformats.org/officeDocument/2006/relationships/hyperlink" Target="mailto:Umpire.info@aflse.com.a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28C0D06D-04A0-4D90-A8B2-1074E27303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3" t="16650" r="39329" b="34846"/>
          <a:stretch/>
        </p:blipFill>
        <p:spPr bwMode="auto">
          <a:xfrm>
            <a:off x="10538317" y="4499739"/>
            <a:ext cx="1677377" cy="2358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8B0EBBE-FEDB-4E1D-A7E1-683CE3F800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1" t="12653" r="33547" b="21799"/>
          <a:stretch/>
        </p:blipFill>
        <p:spPr bwMode="auto">
          <a:xfrm>
            <a:off x="8795656" y="4499739"/>
            <a:ext cx="1742662" cy="2358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9455FD05-AF5D-4A08-A6A8-649194F7DA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alphaModFix amt="45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20" t="6666" r="7866" b="49996"/>
          <a:stretch/>
        </p:blipFill>
        <p:spPr bwMode="auto">
          <a:xfrm>
            <a:off x="5998030" y="4967931"/>
            <a:ext cx="2797626" cy="189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F36135-5556-4C37-8D8E-D1563901E0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alphaModFix amt="35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5" t="4631" r="17030" b="25590"/>
          <a:stretch/>
        </p:blipFill>
        <p:spPr bwMode="auto">
          <a:xfrm>
            <a:off x="10538317" y="0"/>
            <a:ext cx="1691623" cy="257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3149E921-4E3C-4273-A11F-EB6107150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alphaModFix amt="35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495" y="0"/>
            <a:ext cx="1738249" cy="2621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98D7C2CA-BB2F-468A-99CE-25F4E2098C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16"/>
          <a:stretch/>
        </p:blipFill>
        <p:spPr bwMode="auto">
          <a:xfrm>
            <a:off x="6709595" y="-18011"/>
            <a:ext cx="2094900" cy="251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1F095EB-284F-4F28-8EB6-FB10224BF968}"/>
              </a:ext>
            </a:extLst>
          </p:cNvPr>
          <p:cNvSpPr/>
          <p:nvPr/>
        </p:nvSpPr>
        <p:spPr>
          <a:xfrm>
            <a:off x="5921830" y="-241300"/>
            <a:ext cx="6308110" cy="7340600"/>
          </a:xfrm>
          <a:prstGeom prst="rect">
            <a:avLst/>
          </a:prstGeom>
          <a:solidFill>
            <a:srgbClr val="12264B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1" name="Picture 2" descr="Image result for blue background">
            <a:extLst>
              <a:ext uri="{FF2B5EF4-FFF2-40B4-BE49-F238E27FC236}">
                <a16:creationId xmlns:a16="http://schemas.microsoft.com/office/drawing/2014/main" id="{664EE4F1-D545-4525-BC1A-91A1DCD7E1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Diffused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788" b="12477"/>
          <a:stretch/>
        </p:blipFill>
        <p:spPr bwMode="auto">
          <a:xfrm rot="21030538">
            <a:off x="5306080" y="1926123"/>
            <a:ext cx="7270050" cy="3153266"/>
          </a:xfrm>
          <a:prstGeom prst="rect">
            <a:avLst/>
          </a:prstGeom>
          <a:noFill/>
          <a:effectLst>
            <a:outerShdw blurRad="215900" dist="50800" dir="5400000" algn="ctr" rotWithShape="0">
              <a:schemeClr val="tx1">
                <a:lumMod val="85000"/>
                <a:lumOff val="1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7BDECD2-7902-4579-A60A-F2C905C1AEDB}"/>
              </a:ext>
            </a:extLst>
          </p:cNvPr>
          <p:cNvSpPr/>
          <p:nvPr/>
        </p:nvSpPr>
        <p:spPr>
          <a:xfrm rot="21015497">
            <a:off x="5592344" y="1902226"/>
            <a:ext cx="7003162" cy="3148693"/>
          </a:xfrm>
          <a:prstGeom prst="rect">
            <a:avLst/>
          </a:prstGeom>
          <a:solidFill>
            <a:srgbClr val="12264B">
              <a:alpha val="56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9" name="Picture 18" descr="A close up of a sign&#10;&#10;Description automatically generated">
            <a:extLst>
              <a:ext uri="{FF2B5EF4-FFF2-40B4-BE49-F238E27FC236}">
                <a16:creationId xmlns:a16="http://schemas.microsoft.com/office/drawing/2014/main" id="{49F2AA7F-4476-4752-865B-0A0799C4E55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8" b="21941"/>
          <a:stretch/>
        </p:blipFill>
        <p:spPr>
          <a:xfrm rot="21032761">
            <a:off x="8578141" y="1632460"/>
            <a:ext cx="4010026" cy="315327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BDD9CE1-1D11-4E7E-B5CB-D2E0053499CA}"/>
              </a:ext>
            </a:extLst>
          </p:cNvPr>
          <p:cNvSpPr/>
          <p:nvPr/>
        </p:nvSpPr>
        <p:spPr>
          <a:xfrm rot="678201">
            <a:off x="-658076" y="-959683"/>
            <a:ext cx="7562383" cy="8378348"/>
          </a:xfrm>
          <a:prstGeom prst="rect">
            <a:avLst/>
          </a:prstGeom>
          <a:solidFill>
            <a:srgbClr val="12264B"/>
          </a:solidFill>
          <a:ln>
            <a:noFill/>
          </a:ln>
          <a:effectLst>
            <a:outerShdw blurRad="228600" dist="38100" algn="l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dirty="0"/>
          </a:p>
        </p:txBody>
      </p:sp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C888D6BC-27ED-4C8C-B8A5-AC378FD7374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50" y="814413"/>
            <a:ext cx="1326952" cy="166176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0404EEA5-2F98-4FD9-9420-0B855DF37C22}"/>
              </a:ext>
            </a:extLst>
          </p:cNvPr>
          <p:cNvSpPr txBox="1">
            <a:spLocks/>
          </p:cNvSpPr>
          <p:nvPr/>
        </p:nvSpPr>
        <p:spPr>
          <a:xfrm>
            <a:off x="802424" y="3028483"/>
            <a:ext cx="6482645" cy="879772"/>
          </a:xfrm>
          <a:prstGeom prst="rect">
            <a:avLst/>
          </a:prstGeom>
        </p:spPr>
        <p:txBody>
          <a:bodyPr lIns="0" tIns="0" rIns="0" bIns="0" anchor="t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0" spc="30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AFL South East – Senior Umpires Meeting		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73F4890-03AD-426E-AB0B-0DB4811F096C}"/>
              </a:ext>
            </a:extLst>
          </p:cNvPr>
          <p:cNvSpPr txBox="1">
            <a:spLocks/>
          </p:cNvSpPr>
          <p:nvPr/>
        </p:nvSpPr>
        <p:spPr>
          <a:xfrm>
            <a:off x="805382" y="5738271"/>
            <a:ext cx="6482645" cy="879772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140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AFL South East</a:t>
            </a:r>
          </a:p>
          <a:p>
            <a:r>
              <a:rPr lang="en-AU" sz="14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Casey Fields, Cranbourne East VIC 3977  |</a:t>
            </a:r>
            <a:endParaRPr lang="en-US" sz="1400" b="0" dirty="0">
              <a:solidFill>
                <a:schemeClr val="bg1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727C92A-203D-4BF5-AF2F-CA365B4D3C35}"/>
              </a:ext>
            </a:extLst>
          </p:cNvPr>
          <p:cNvCxnSpPr>
            <a:cxnSpLocks/>
          </p:cNvCxnSpPr>
          <p:nvPr/>
        </p:nvCxnSpPr>
        <p:spPr>
          <a:xfrm>
            <a:off x="793923" y="2889487"/>
            <a:ext cx="6311900" cy="0"/>
          </a:xfrm>
          <a:prstGeom prst="line">
            <a:avLst/>
          </a:prstGeom>
          <a:ln>
            <a:gradFill flip="none" rotWithShape="1">
              <a:gsLst>
                <a:gs pos="8000">
                  <a:srgbClr val="1E2D5C"/>
                </a:gs>
                <a:gs pos="75000">
                  <a:srgbClr val="828AA4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6515E83F-F666-4AA3-B4DA-FDCAF8F66540}"/>
              </a:ext>
            </a:extLst>
          </p:cNvPr>
          <p:cNvSpPr txBox="1">
            <a:spLocks/>
          </p:cNvSpPr>
          <p:nvPr/>
        </p:nvSpPr>
        <p:spPr>
          <a:xfrm>
            <a:off x="793923" y="3355608"/>
            <a:ext cx="6482645" cy="879772"/>
          </a:xfrm>
          <a:prstGeom prst="rect">
            <a:avLst/>
          </a:prstGeom>
        </p:spPr>
        <p:txBody>
          <a:bodyPr lIns="0" tIns="0" rIns="0" bIns="0" anchor="t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14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Wednesday March 22</a:t>
            </a:r>
          </a:p>
          <a:p>
            <a:r>
              <a:rPr lang="en-AU" sz="1400" b="0" dirty="0" err="1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Kananook</a:t>
            </a:r>
            <a:r>
              <a:rPr lang="en-AU" sz="14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 Reserve, Seaford</a:t>
            </a:r>
          </a:p>
        </p:txBody>
      </p:sp>
    </p:spTree>
    <p:extLst>
      <p:ext uri="{BB962C8B-B14F-4D97-AF65-F5344CB8AC3E}">
        <p14:creationId xmlns:p14="http://schemas.microsoft.com/office/powerpoint/2010/main" val="2831485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US" sz="3200" b="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Introduction &amp; Acknowledgement of Country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3F2FEF-8738-B87B-D8D7-53F407143192}"/>
              </a:ext>
            </a:extLst>
          </p:cNvPr>
          <p:cNvSpPr txBox="1"/>
          <p:nvPr/>
        </p:nvSpPr>
        <p:spPr>
          <a:xfrm>
            <a:off x="300752" y="1236926"/>
            <a:ext cx="11415796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B306F97-86EF-B68F-187B-30C119FF3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583" y="1057996"/>
            <a:ext cx="2266133" cy="32684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7EC7D7-EC3B-165B-6BDC-86685AE0E6E3}"/>
              </a:ext>
            </a:extLst>
          </p:cNvPr>
          <p:cNvSpPr txBox="1"/>
          <p:nvPr/>
        </p:nvSpPr>
        <p:spPr>
          <a:xfrm>
            <a:off x="1714123" y="4623979"/>
            <a:ext cx="87637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/>
              <a:t>Haydn O’Connor </a:t>
            </a:r>
          </a:p>
          <a:p>
            <a:pPr algn="ctr"/>
            <a:br>
              <a:rPr lang="en-AU" sz="2000" b="1" dirty="0"/>
            </a:br>
            <a:r>
              <a:rPr lang="en-AU" sz="2000" b="1" dirty="0"/>
              <a:t>Senior Football (MPFNL) &amp; Region Umpire Manager – AFL South East</a:t>
            </a:r>
          </a:p>
        </p:txBody>
      </p:sp>
    </p:spTree>
    <p:extLst>
      <p:ext uri="{BB962C8B-B14F-4D97-AF65-F5344CB8AC3E}">
        <p14:creationId xmlns:p14="http://schemas.microsoft.com/office/powerpoint/2010/main" val="3657310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US" sz="3200" b="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Introduction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3F2FEF-8738-B87B-D8D7-53F407143192}"/>
              </a:ext>
            </a:extLst>
          </p:cNvPr>
          <p:cNvSpPr txBox="1"/>
          <p:nvPr/>
        </p:nvSpPr>
        <p:spPr>
          <a:xfrm>
            <a:off x="435190" y="1151417"/>
            <a:ext cx="11415796" cy="670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spcBef>
                <a:spcPts val="1200"/>
              </a:spcBef>
              <a:buFontTx/>
              <a:buChar char="-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AFL South East Football &amp; Umpiring Department Update</a:t>
            </a: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Zac Davies departure </a:t>
            </a: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New Football &amp; Umpire Coordinator to be announced shortly. </a:t>
            </a:r>
          </a:p>
          <a:p>
            <a:pPr marL="800100" lvl="1" indent="-342900">
              <a:spcBef>
                <a:spcPts val="1200"/>
              </a:spcBef>
              <a:buFontTx/>
              <a:buChar char="-"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ts val="1200"/>
              </a:spcBef>
              <a:buFontTx/>
              <a:buChar char="-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REGISTRATION SNAPSHOT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(AFL South East)</a:t>
            </a:r>
          </a:p>
          <a:p>
            <a:pPr marL="800100" lvl="1" indent="-342900">
              <a:spcBef>
                <a:spcPts val="1200"/>
              </a:spcBef>
              <a:buFontTx/>
              <a:buChar char="-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2022 Registered – 409 Total</a:t>
            </a:r>
          </a:p>
          <a:p>
            <a:pPr marL="800100" lvl="1" indent="-342900">
              <a:spcBef>
                <a:spcPts val="1200"/>
              </a:spcBef>
              <a:buFontTx/>
              <a:buChar char="-"/>
            </a:pP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Currently Registered –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385</a:t>
            </a:r>
          </a:p>
          <a:p>
            <a:pPr marL="800100" lvl="1" indent="-342900">
              <a:spcBef>
                <a:spcPts val="1200"/>
              </a:spcBef>
              <a:buFontTx/>
              <a:buChar char="-"/>
            </a:pP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Returning Umpires –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223 </a:t>
            </a:r>
          </a:p>
          <a:p>
            <a:pPr marL="800100" lvl="1" indent="-342900">
              <a:spcBef>
                <a:spcPts val="1200"/>
              </a:spcBef>
              <a:buFontTx/>
              <a:buChar char="-"/>
            </a:pP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New Umpires –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162</a:t>
            </a:r>
          </a:p>
          <a:p>
            <a:pPr marL="800100" lvl="1" indent="-342900">
              <a:spcBef>
                <a:spcPts val="1200"/>
              </a:spcBef>
              <a:buFontTx/>
              <a:buChar char="-"/>
            </a:pP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Year to Date –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44% increase from this time in 2022! (169 registered this time last year)</a:t>
            </a:r>
          </a:p>
          <a:p>
            <a:pPr lvl="1">
              <a:spcBef>
                <a:spcPts val="1200"/>
              </a:spcBef>
            </a:pP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ts val="1200"/>
              </a:spcBef>
              <a:buFontTx/>
              <a:buChar char="-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Registration.officialshq.com/</a:t>
            </a: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Select AFL South East/SUA as your Umpiring Club</a:t>
            </a:r>
          </a:p>
          <a:p>
            <a:pPr marL="800100" lvl="1" indent="-342900">
              <a:spcBef>
                <a:spcPts val="1200"/>
              </a:spcBef>
              <a:buFontTx/>
              <a:buChar char="-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Practice Matches </a:t>
            </a: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Plenty of Opportunities this weekend, see your discipline coach if you are available. </a:t>
            </a: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Practice Match Payments processed next week. </a:t>
            </a:r>
          </a:p>
          <a:p>
            <a:pPr marL="800100" lvl="1" indent="-34290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D57742BA-F4B8-0D8A-F685-1F6F25B67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248" y="1291215"/>
            <a:ext cx="2840315" cy="504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00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US" sz="3200" b="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AFLSE/SUA – Senior Umpires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3F2FEF-8738-B87B-D8D7-53F407143192}"/>
              </a:ext>
            </a:extLst>
          </p:cNvPr>
          <p:cNvSpPr txBox="1"/>
          <p:nvPr/>
        </p:nvSpPr>
        <p:spPr>
          <a:xfrm>
            <a:off x="435190" y="1151417"/>
            <a:ext cx="11415796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lvl="1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Mornington Peninsula Football </a:t>
            </a:r>
            <a:r>
              <a:rPr lang="en-U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Netball League</a:t>
            </a:r>
          </a:p>
          <a:p>
            <a:pPr marL="628650" lvl="1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April 1 through to September 16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Seniors (Sat - 2pm*) – 11 games per weekend.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Field, Boundary &amp; Goal.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Reserves (Sat - 12pm*) – 11 games per weekend.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Field, Boundary &amp; Goal.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Under 19s (Sat - 10am*) -  7 games per weekend#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Field, Boundary &amp; Goal.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unless specified otherwise (</a:t>
            </a:r>
            <a:r>
              <a:rPr lang="en-US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i.e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 Saturday night matches/Easter weekend/Kings Birthday weekend &amp; Finals). </a:t>
            </a:r>
          </a:p>
          <a:p>
            <a:pPr lvl="3">
              <a:spcBef>
                <a:spcPts val="1200"/>
              </a:spcBef>
            </a:pPr>
            <a:endParaRPr 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Division 1  - Bonbeach, Dromana, Frankston Bombers, Frankston YCW#, Langwarrin, Mt Eliza, Pines, Red Hill, Rosebud, Sorrento#.</a:t>
            </a:r>
          </a:p>
          <a:p>
            <a:pPr marL="17145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Division 2  - Chelsea#, Crib Point#, Devon Meadows,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Edithvale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-Aspendale, Hastings,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Karingal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Mornington,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Pearcedale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Rye, Seaford, Somerville,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Tyabb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No 6,6,6.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No Deliberate Rushed Behinds</a:t>
            </a: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9F8B4605-F1CD-F323-B449-316CBFB1C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903" y="1069978"/>
            <a:ext cx="2307399" cy="28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836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US" sz="3200" b="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AFLSE/SUA – Senior Umpires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3F2FEF-8738-B87B-D8D7-53F407143192}"/>
              </a:ext>
            </a:extLst>
          </p:cNvPr>
          <p:cNvSpPr txBox="1"/>
          <p:nvPr/>
        </p:nvSpPr>
        <p:spPr>
          <a:xfrm>
            <a:off x="435189" y="1151417"/>
            <a:ext cx="11325261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lvl="1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 Eastern Women’s </a:t>
            </a:r>
          </a:p>
          <a:p>
            <a:pPr marL="628650" lvl="1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April 22 through to September 2</a:t>
            </a:r>
            <a:endPara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Premier Division – 3 games per weekend.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Field. (Finals TBC)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Division 2 – 2 games per weekend.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Field. (Finals TBC)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Division 3 – 5 games per weekend.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Field. (Finals TBC)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Premier – Frankston (VFL),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Karingal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Mornington, Seaford,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Tyabb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u="sng" dirty="0" err="1">
                <a:latin typeface="Arial" panose="020B0604020202020204" pitchFamily="34" charset="0"/>
                <a:cs typeface="Arial" panose="020B0604020202020204" pitchFamily="34" charset="0"/>
              </a:rPr>
              <a:t>Warragul</a:t>
            </a:r>
            <a:r>
              <a:rPr lang="en-US" sz="1200" u="sng" dirty="0">
                <a:latin typeface="Arial" panose="020B0604020202020204" pitchFamily="34" charset="0"/>
                <a:cs typeface="Arial" panose="020B0604020202020204" pitchFamily="34" charset="0"/>
              </a:rPr>
              <a:t> Industrials*</a:t>
            </a:r>
          </a:p>
          <a:p>
            <a:pPr marL="628650" lvl="1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Division 2 – </a:t>
            </a:r>
            <a:r>
              <a:rPr lang="en-US" sz="1200" u="sng" dirty="0">
                <a:latin typeface="Arial" panose="020B0604020202020204" pitchFamily="34" charset="0"/>
                <a:cs typeface="Arial" panose="020B0604020202020204" pitchFamily="34" charset="0"/>
              </a:rPr>
              <a:t>Bass Coast*,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Edithvale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-Aspendale, Mornington,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Pearcedale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Seaford</a:t>
            </a:r>
          </a:p>
          <a:p>
            <a:pPr marL="628650" lvl="1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Division 3 – Bonbeach, </a:t>
            </a:r>
            <a:r>
              <a:rPr lang="en-US" sz="1200" u="sng" dirty="0">
                <a:latin typeface="Arial" panose="020B0604020202020204" pitchFamily="34" charset="0"/>
                <a:cs typeface="Arial" panose="020B0604020202020204" pitchFamily="34" charset="0"/>
              </a:rPr>
              <a:t>Cerberus*,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Fountain Gate, Hastings,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Karingal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Mornington, Mt Martha, Pines, Red Hill, </a:t>
            </a:r>
            <a:r>
              <a:rPr lang="en-US" sz="1200" u="sng" dirty="0" err="1">
                <a:latin typeface="Arial" panose="020B0604020202020204" pitchFamily="34" charset="0"/>
                <a:cs typeface="Arial" panose="020B0604020202020204" pitchFamily="34" charset="0"/>
              </a:rPr>
              <a:t>Warragul</a:t>
            </a:r>
            <a:r>
              <a:rPr lang="en-US" sz="1200" u="sng" dirty="0">
                <a:latin typeface="Arial" panose="020B0604020202020204" pitchFamily="34" charset="0"/>
                <a:cs typeface="Arial" panose="020B0604020202020204" pitchFamily="34" charset="0"/>
              </a:rPr>
              <a:t> Industrials*</a:t>
            </a:r>
          </a:p>
          <a:p>
            <a:pPr marL="628650" lvl="1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10 MPFNL Clubs compete in the SEWF with an increase in Friday Night &amp; 4.40pm matches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following MPFNL matches. </a:t>
            </a:r>
          </a:p>
          <a:p>
            <a:pPr marL="628650" lvl="1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Frankston (VFL) investigating double headers which will use as opportunity for Umpires to be seen by VFL Talent.</a:t>
            </a:r>
          </a:p>
          <a:p>
            <a:pPr marL="628650" lvl="1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Field Umpires to throw up 10 </a:t>
            </a:r>
            <a:r>
              <a:rPr lang="en-US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metres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from Boundary Line.</a:t>
            </a:r>
          </a:p>
          <a:p>
            <a:pPr marL="628650" lvl="1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Stand Rule implemented in 2023</a:t>
            </a: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0153B82-1490-DD44-C622-E5A091BF0F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370" y="1232055"/>
            <a:ext cx="4165030" cy="267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586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0" y="26710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US" sz="3200" b="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Pay Rates for 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3F2FEF-8738-B87B-D8D7-53F407143192}"/>
              </a:ext>
            </a:extLst>
          </p:cNvPr>
          <p:cNvSpPr txBox="1"/>
          <p:nvPr/>
        </p:nvSpPr>
        <p:spPr>
          <a:xfrm>
            <a:off x="435190" y="1151417"/>
            <a:ext cx="61038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57300" lvl="2" indent="-34290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5353FA7-3A33-7B51-25ED-807487BF2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836924"/>
              </p:ext>
            </p:extLst>
          </p:nvPr>
        </p:nvGraphicFramePr>
        <p:xfrm>
          <a:off x="1137071" y="1245154"/>
          <a:ext cx="5287378" cy="4976487"/>
        </p:xfrm>
        <a:graphic>
          <a:graphicData uri="http://schemas.openxmlformats.org/drawingml/2006/table">
            <a:tbl>
              <a:tblPr firstRow="1" firstCol="1" bandRow="1"/>
              <a:tblGrid>
                <a:gridCol w="2233088">
                  <a:extLst>
                    <a:ext uri="{9D8B030D-6E8A-4147-A177-3AD203B41FA5}">
                      <a16:colId xmlns:a16="http://schemas.microsoft.com/office/drawing/2014/main" val="3915427803"/>
                    </a:ext>
                  </a:extLst>
                </a:gridCol>
                <a:gridCol w="1152562">
                  <a:extLst>
                    <a:ext uri="{9D8B030D-6E8A-4147-A177-3AD203B41FA5}">
                      <a16:colId xmlns:a16="http://schemas.microsoft.com/office/drawing/2014/main" val="369842659"/>
                    </a:ext>
                  </a:extLst>
                </a:gridCol>
                <a:gridCol w="864422">
                  <a:extLst>
                    <a:ext uri="{9D8B030D-6E8A-4147-A177-3AD203B41FA5}">
                      <a16:colId xmlns:a16="http://schemas.microsoft.com/office/drawing/2014/main" val="4182528201"/>
                    </a:ext>
                  </a:extLst>
                </a:gridCol>
                <a:gridCol w="1037306">
                  <a:extLst>
                    <a:ext uri="{9D8B030D-6E8A-4147-A177-3AD203B41FA5}">
                      <a16:colId xmlns:a16="http://schemas.microsoft.com/office/drawing/2014/main" val="3047447852"/>
                    </a:ext>
                  </a:extLst>
                </a:gridCol>
              </a:tblGrid>
              <a:tr h="216369">
                <a:tc>
                  <a:txBody>
                    <a:bodyPr/>
                    <a:lstStyle/>
                    <a:p>
                      <a:endParaRPr lang="en-A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1032889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Umpire – Home &amp; Away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League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# Umpires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2023 Fee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146774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Senior Field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MPFNL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160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6205857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Senior Field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MPFNL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142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5759980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Senior Boundary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MPFNL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95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8653802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Senior Boundary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MPFNL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77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6931129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Senior Goal 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MPFNL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85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7761306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8633908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Reserves Field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MPFNL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105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6263481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Reserves Field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MPFNL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80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4876903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Reserves Boundary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MPFNL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68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565306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Reserves Boundary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MPFNL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53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3133369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Reserves Goal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MPFNL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65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3294982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106668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U19 Field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MPFNL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95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2900189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U19 Field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MPFNL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70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963836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U19 Boundary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MPFNL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65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0254795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U19 Boundary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MPFNL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50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482658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U19 Goal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MPFNL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65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2111514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680983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Premier Field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SEWF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105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0007185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Division 2 Field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SEWF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95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0217623"/>
                  </a:ext>
                </a:extLst>
              </a:tr>
              <a:tr h="216369"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Division 3 Field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SEWF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90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456721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9C78F6C-293D-F30A-EA15-4D5CC30C155C}"/>
              </a:ext>
            </a:extLst>
          </p:cNvPr>
          <p:cNvSpPr txBox="1"/>
          <p:nvPr/>
        </p:nvSpPr>
        <p:spPr>
          <a:xfrm>
            <a:off x="7707531" y="1213005"/>
            <a:ext cx="419574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AU" sz="1400" b="1" dirty="0"/>
              <a:t>KEY POINTS</a:t>
            </a:r>
          </a:p>
          <a:p>
            <a:pPr marL="285750" indent="-285750">
              <a:buFontTx/>
              <a:buChar char="-"/>
            </a:pPr>
            <a:endParaRPr lang="en-AU" sz="1400" dirty="0"/>
          </a:p>
          <a:p>
            <a:pPr marL="285750" indent="-285750">
              <a:buFontTx/>
              <a:buChar char="-"/>
            </a:pPr>
            <a:r>
              <a:rPr lang="en-AU" sz="1400" dirty="0"/>
              <a:t>Pays are facilitated by the AFL (not AFLSE) fortnightly. You will receive a pay advice during the day, money should hit your account Tuesday night/Wednesday.</a:t>
            </a:r>
          </a:p>
          <a:p>
            <a:pPr marL="285750" indent="-285750">
              <a:buFontTx/>
              <a:buChar char="-"/>
            </a:pPr>
            <a:endParaRPr lang="en-AU" sz="1400" dirty="0"/>
          </a:p>
          <a:p>
            <a:pPr marL="285750" indent="-285750">
              <a:buFontTx/>
              <a:buChar char="-"/>
            </a:pPr>
            <a:r>
              <a:rPr lang="en-AU" sz="1400" dirty="0"/>
              <a:t>As paid Umpires fall under the AFL Victoria/AFL South East Code of Conduct (AFL Vic Country Handbook 9.2) &amp; Social Media Policies.</a:t>
            </a:r>
          </a:p>
          <a:p>
            <a:pPr marL="285750" indent="-285750">
              <a:buFontTx/>
              <a:buChar char="-"/>
            </a:pPr>
            <a:endParaRPr lang="en-AU" sz="1400" dirty="0"/>
          </a:p>
          <a:p>
            <a:pPr marL="285750" indent="-285750">
              <a:buFontTx/>
              <a:buChar char="-"/>
            </a:pPr>
            <a:r>
              <a:rPr lang="en-AU" sz="1400" dirty="0"/>
              <a:t>Bank details must be updated on </a:t>
            </a:r>
            <a:r>
              <a:rPr lang="en-AU" sz="1400" dirty="0" err="1"/>
              <a:t>OfficialsHQ</a:t>
            </a:r>
            <a:endParaRPr lang="en-AU" sz="1400" dirty="0"/>
          </a:p>
          <a:p>
            <a:pPr marL="285750" indent="-285750">
              <a:buFontTx/>
              <a:buChar char="-"/>
            </a:pPr>
            <a:endParaRPr lang="en-AU" sz="1400" dirty="0"/>
          </a:p>
          <a:p>
            <a:pPr marL="285750" indent="-285750">
              <a:buFontTx/>
              <a:buChar char="-"/>
            </a:pPr>
            <a:r>
              <a:rPr lang="en-AU" sz="1400" dirty="0"/>
              <a:t>Women’s Football now part of our Senior AFLSE/SUA Ump Department</a:t>
            </a:r>
          </a:p>
          <a:p>
            <a:pPr marL="285750" indent="-285750">
              <a:buFontTx/>
              <a:buChar char="-"/>
            </a:pPr>
            <a:endParaRPr lang="en-AU" sz="1400" dirty="0"/>
          </a:p>
          <a:p>
            <a:endParaRPr lang="en-AU" sz="1400" dirty="0"/>
          </a:p>
          <a:p>
            <a:pPr marL="285750" indent="-285750">
              <a:buFontTx/>
              <a:buChar char="-"/>
            </a:pPr>
            <a:r>
              <a:rPr lang="en-AU" sz="1400" dirty="0"/>
              <a:t>MPFNL/SEWF clubs are charged for Umpires for Home &amp; Away Season per week per umpire</a:t>
            </a:r>
          </a:p>
          <a:p>
            <a:pPr marL="285750" indent="-285750">
              <a:buFontTx/>
              <a:buChar char="-"/>
            </a:pPr>
            <a:endParaRPr lang="en-AU" sz="1400" dirty="0"/>
          </a:p>
          <a:p>
            <a:pPr marL="285750" indent="-285750">
              <a:buFontTx/>
              <a:buChar char="-"/>
            </a:pPr>
            <a:r>
              <a:rPr lang="en-AU" sz="1400" dirty="0"/>
              <a:t>AFL South East pay finals and are committed to fix rate Finals Loading for 2023.  </a:t>
            </a:r>
          </a:p>
        </p:txBody>
      </p:sp>
    </p:spTree>
    <p:extLst>
      <p:ext uri="{BB962C8B-B14F-4D97-AF65-F5344CB8AC3E}">
        <p14:creationId xmlns:p14="http://schemas.microsoft.com/office/powerpoint/2010/main" val="410357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US" sz="3200" b="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Pre-Season Checklist – Officials HQ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4BDB9BE-49CF-94A9-4691-5AD7F2C50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09" y="1088777"/>
            <a:ext cx="8801622" cy="468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268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US" sz="3200" b="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Pre-Season Checklist – Other Items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4B2395-24A1-9A9B-9BF8-B687D9148F0E}"/>
              </a:ext>
            </a:extLst>
          </p:cNvPr>
          <p:cNvSpPr txBox="1"/>
          <p:nvPr/>
        </p:nvSpPr>
        <p:spPr>
          <a:xfrm>
            <a:off x="746275" y="1128979"/>
            <a:ext cx="6103854" cy="689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5850" lvl="2" indent="-171450">
              <a:spcBef>
                <a:spcPts val="1200"/>
              </a:spcBef>
              <a:buFontTx/>
              <a:buChar char="-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AFL SOUTH EAST CLUB HUB </a:t>
            </a:r>
          </a:p>
          <a:p>
            <a:pPr marL="1543050" lvl="3" indent="-171450">
              <a:spcBef>
                <a:spcPts val="1200"/>
              </a:spcBef>
              <a:buFontTx/>
              <a:buChar char="-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aflseclubhub.com.au/umpires </a:t>
            </a:r>
          </a:p>
          <a:p>
            <a:pPr marL="1543050" lvl="3" indent="-171450">
              <a:spcBef>
                <a:spcPts val="1200"/>
              </a:spcBef>
              <a:buFontTx/>
              <a:buChar char="-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Password: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Umpires</a:t>
            </a:r>
          </a:p>
          <a:p>
            <a:pPr marL="1543050" lvl="3" indent="-171450">
              <a:spcBef>
                <a:spcPts val="1200"/>
              </a:spcBef>
              <a:buFontTx/>
              <a:buChar char="-"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>
              <a:spcBef>
                <a:spcPts val="1200"/>
              </a:spcBef>
              <a:buFontTx/>
              <a:buChar char="-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UNIFORM </a:t>
            </a:r>
          </a:p>
          <a:p>
            <a:pPr marL="1543050" lvl="3" indent="-171450">
              <a:spcBef>
                <a:spcPts val="1200"/>
              </a:spcBef>
              <a:buFontTx/>
              <a:buChar char="-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Project Clothing – AFL South East</a:t>
            </a:r>
          </a:p>
          <a:p>
            <a:pPr marL="1543050" lvl="3" indent="-171450">
              <a:spcBef>
                <a:spcPts val="1200"/>
              </a:spcBef>
              <a:buFontTx/>
              <a:buChar char="-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Off-Field - SUA</a:t>
            </a:r>
          </a:p>
          <a:p>
            <a:pPr marL="1543050" lvl="3" indent="-17145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>
              <a:spcBef>
                <a:spcPts val="1200"/>
              </a:spcBef>
              <a:buFontTx/>
              <a:buChar char="-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WORKING WITH CHILDREN CHECK</a:t>
            </a:r>
          </a:p>
          <a:p>
            <a:pPr marL="1543050" lvl="3" indent="-171450">
              <a:spcBef>
                <a:spcPts val="1200"/>
              </a:spcBef>
              <a:buFontTx/>
              <a:buChar char="-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This is Mandatory if over 18</a:t>
            </a:r>
          </a:p>
          <a:p>
            <a:pPr marL="1543050" lvl="3" indent="-171450">
              <a:spcBef>
                <a:spcPts val="1200"/>
              </a:spcBef>
              <a:buFontTx/>
              <a:buChar char="-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Volunteer	</a:t>
            </a:r>
          </a:p>
          <a:p>
            <a:pPr marL="1543050" lvl="3" indent="-171450">
              <a:spcBef>
                <a:spcPts val="1200"/>
              </a:spcBef>
              <a:buFontTx/>
              <a:buChar char="-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AFL South East </a:t>
            </a:r>
          </a:p>
          <a:p>
            <a:pPr marL="1543050" lvl="3" indent="-171450">
              <a:spcBef>
                <a:spcPts val="1200"/>
              </a:spcBef>
              <a:buFontTx/>
              <a:buChar char="-"/>
            </a:pP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OfficialsHQ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- Accreditations </a:t>
            </a:r>
          </a:p>
          <a:p>
            <a:pPr marL="1085850" lvl="2" indent="-171450">
              <a:spcBef>
                <a:spcPts val="1200"/>
              </a:spcBef>
              <a:buFontTx/>
              <a:buChar char="-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SUA MEMBERSHIP </a:t>
            </a:r>
          </a:p>
          <a:p>
            <a:pPr marL="1543050" lvl="3" indent="-171450">
              <a:spcBef>
                <a:spcPts val="1200"/>
              </a:spcBef>
              <a:buFontTx/>
              <a:buChar char="-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www.sua.org.au/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543050" lvl="3" indent="-171450">
              <a:spcBef>
                <a:spcPts val="1200"/>
              </a:spcBef>
              <a:buFontTx/>
              <a:buChar char="-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We support the SUA supporting you and encourage you to buy a membership</a:t>
            </a:r>
          </a:p>
          <a:p>
            <a:pPr marL="1543050" lvl="3" indent="-17145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43050" lvl="3" indent="-17145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spcBef>
                <a:spcPts val="1200"/>
              </a:spcBef>
              <a:buFontTx/>
              <a:buChar char="-"/>
            </a:pP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023AB6E-B263-9F6C-DA0C-C68B1DB4DB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549" y="1416870"/>
            <a:ext cx="6672548" cy="346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069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US" sz="3200" b="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Monday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A4C23A-B0EC-45A8-C3D2-BEA1480FBF76}"/>
              </a:ext>
            </a:extLst>
          </p:cNvPr>
          <p:cNvSpPr/>
          <p:nvPr/>
        </p:nvSpPr>
        <p:spPr>
          <a:xfrm>
            <a:off x="16860" y="3510586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578A189-35E8-F86C-6280-364916776107}"/>
              </a:ext>
            </a:extLst>
          </p:cNvPr>
          <p:cNvSpPr txBox="1">
            <a:spLocks/>
          </p:cNvSpPr>
          <p:nvPr/>
        </p:nvSpPr>
        <p:spPr>
          <a:xfrm>
            <a:off x="435190" y="3642939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US" sz="3200" b="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Tuesday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DC67F9-25D6-A767-010B-AF080D7CC150}"/>
              </a:ext>
            </a:extLst>
          </p:cNvPr>
          <p:cNvSpPr txBox="1"/>
          <p:nvPr/>
        </p:nvSpPr>
        <p:spPr>
          <a:xfrm>
            <a:off x="-266701" y="4517644"/>
            <a:ext cx="12371183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Pay (fortnightly)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If you have any Pay Enquiries head to Club Hub – Pay Enquiries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Check Club Hub for any News from HQ.</a:t>
            </a:r>
          </a:p>
          <a:p>
            <a:pPr marL="1085850" lvl="2" indent="-17145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C34341-3CC1-D7E1-6C1D-EA99AD394D1C}"/>
              </a:ext>
            </a:extLst>
          </p:cNvPr>
          <p:cNvSpPr txBox="1"/>
          <p:nvPr/>
        </p:nvSpPr>
        <p:spPr>
          <a:xfrm>
            <a:off x="-266700" y="1058788"/>
            <a:ext cx="1219200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Juniors Training (all welcome)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Kananook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Reserve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Casey Fields Oval 2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Heatherbrae Reserve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Premier Data – Matches Uploaded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Access to be given to all Senior Umpires after Round 1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Coaches required to submit appointments to AFL South East (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your availability MUST be updated on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OfficialsHQ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590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US" sz="3200" b="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Wednesday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99199A-50D1-9882-EE4C-2FF167285F94}"/>
              </a:ext>
            </a:extLst>
          </p:cNvPr>
          <p:cNvSpPr/>
          <p:nvPr/>
        </p:nvSpPr>
        <p:spPr>
          <a:xfrm>
            <a:off x="0" y="3669501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9589CC-FEF1-157F-8D5B-CEC3F549CCAF}"/>
              </a:ext>
            </a:extLst>
          </p:cNvPr>
          <p:cNvSpPr txBox="1">
            <a:spLocks/>
          </p:cNvSpPr>
          <p:nvPr/>
        </p:nvSpPr>
        <p:spPr>
          <a:xfrm>
            <a:off x="378039" y="3809839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US" sz="3200" b="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Thursday/Friday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7A0DA7-D033-5BBF-BD7D-6EB468EED4EF}"/>
              </a:ext>
            </a:extLst>
          </p:cNvPr>
          <p:cNvSpPr txBox="1"/>
          <p:nvPr/>
        </p:nvSpPr>
        <p:spPr>
          <a:xfrm>
            <a:off x="-221433" y="1118696"/>
            <a:ext cx="1219200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Main Training (Check Training Information)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Check Club Hub for Training Information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If you are unavailable contact your discipline coach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If you are injured or need attention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There are rehab programs with Jaye Edmunds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Appointments released via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OfficialsHQ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email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Confirm or deny your appointment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ASAP!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(contact your discipline coach prior to denying an appointment)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CAB5BF-BFA4-ECAC-0876-3387B1F0BB6E}"/>
              </a:ext>
            </a:extLst>
          </p:cNvPr>
          <p:cNvSpPr txBox="1"/>
          <p:nvPr/>
        </p:nvSpPr>
        <p:spPr>
          <a:xfrm>
            <a:off x="0" y="4612713"/>
            <a:ext cx="1219200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Sudden Unavailability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If you are suddenly unavailable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contact your discipline coach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Please consider the impact on your teammates if you do withdraw on your appointment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Coaching Session posted on Club Hub.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Appointments posted on Club Hub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651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lang="en-US" sz="320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Saturday – Game Day</a:t>
            </a:r>
            <a:endParaRPr lang="en-US" sz="18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1200"/>
              </a:spcBef>
            </a:pPr>
            <a:endParaRPr lang="en-US" sz="18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9589CC-FEF1-157F-8D5B-CEC3F549CCAF}"/>
              </a:ext>
            </a:extLst>
          </p:cNvPr>
          <p:cNvSpPr txBox="1">
            <a:spLocks/>
          </p:cNvSpPr>
          <p:nvPr/>
        </p:nvSpPr>
        <p:spPr>
          <a:xfrm>
            <a:off x="378039" y="3809839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B7F694-5F67-F162-EE37-FD15A935EFDE}"/>
              </a:ext>
            </a:extLst>
          </p:cNvPr>
          <p:cNvSpPr txBox="1"/>
          <p:nvPr/>
        </p:nvSpPr>
        <p:spPr>
          <a:xfrm>
            <a:off x="-99616" y="1178726"/>
            <a:ext cx="12192000" cy="670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On Field Uniform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Umpires are required to officiate in their games in the approved uniform. 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The approved uniforms are: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Field/Boundary Umpires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Officially Uniform with current sponsors displayed (purchased from Project Clothing)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Running Shoes: predominantly white in </a:t>
            </a:r>
            <a:r>
              <a:rPr lang="en-US" sz="1200" dirty="0" err="1"/>
              <a:t>colour</a:t>
            </a:r>
            <a:r>
              <a:rPr lang="en-US" sz="1200" dirty="0"/>
              <a:t>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Football Boots (for muddy/wet grounds) preferably white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Whistle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Goal Umpires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Black Boots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Grey Trousers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Officially endorsed Uniform with current sponsors displayed (purchased from Project Clothing)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Flags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Off Field Uniform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i="1" dirty="0"/>
              <a:t>AFL South East strongly encourage SUA Off-Field Apparel with clean neat apparel. Dress appropriately for your match. 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479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lang="en-US" sz="320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Saturday – Arrival</a:t>
            </a:r>
            <a:endParaRPr lang="en-US" sz="18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9589CC-FEF1-157F-8D5B-CEC3F549CCAF}"/>
              </a:ext>
            </a:extLst>
          </p:cNvPr>
          <p:cNvSpPr txBox="1">
            <a:spLocks/>
          </p:cNvSpPr>
          <p:nvPr/>
        </p:nvSpPr>
        <p:spPr>
          <a:xfrm>
            <a:off x="378039" y="3809839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B7F694-5F67-F162-EE37-FD15A935EFDE}"/>
              </a:ext>
            </a:extLst>
          </p:cNvPr>
          <p:cNvSpPr txBox="1"/>
          <p:nvPr/>
        </p:nvSpPr>
        <p:spPr>
          <a:xfrm>
            <a:off x="-99616" y="117872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i="1" dirty="0"/>
              <a:t>Arrive at the Ground with plenty of time</a:t>
            </a:r>
            <a:r>
              <a:rPr lang="en-US" sz="1200" i="1" dirty="0"/>
              <a:t>.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Specific times for each discipline and grade will be determined by the discipline coach.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i="1" dirty="0"/>
              <a:t>IF YOU ARE LATE, contact other umpires via their contact details on </a:t>
            </a:r>
            <a:r>
              <a:rPr lang="en-US" sz="1200" b="1" i="1" dirty="0" err="1"/>
              <a:t>OfficialsHQ</a:t>
            </a:r>
            <a:r>
              <a:rPr lang="en-US" sz="1200" b="1" i="1" dirty="0"/>
              <a:t>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i="1" dirty="0"/>
              <a:t>IF YOU CANNOT CONTACT any other umpire, contact your discipline coach.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i="1" dirty="0"/>
              <a:t>MPFNL – Your appointment (screenshot from </a:t>
            </a:r>
            <a:r>
              <a:rPr lang="en-US" sz="1200" i="1" dirty="0" err="1"/>
              <a:t>OfficialsHQ</a:t>
            </a:r>
            <a:r>
              <a:rPr lang="en-US" sz="1200" i="1" dirty="0"/>
              <a:t> or Print it out) grants you access to your match, Gate Staff (Team Staffing) have been told that Umpires under 18 get 1x Free Guardian with them.</a:t>
            </a:r>
            <a:endParaRPr lang="en-US" sz="1200" b="1" i="1" dirty="0"/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Pre-Match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Field Umpires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Wherever possible, introduce yourself to the two coaches before you enter the change rooms.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Get changed for your game, allowing yourself enough time to be at the clubs at the time you agreed.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When you enter the rooms, introduce yourself to the club captain. It is advisable to always go to the visiting club first.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The visiting Captain will choose which of the two balls will be the match ball to use. Refer to the MPFNL By-Laws procedures if the conditions are wet or muddy.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Your visit to the rooms should be unobtrusive and establish a friendly contact at this stage.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Never attempt to advise how you are going to umpire or interpret a particular rule.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Boundary/Goal Umpires </a:t>
            </a: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Get changed at least 30 mins prior to the start time of the game. Try to find a good flat area to warm up in. You may also choose to be ready and have a warm-up run at three quarter time of the game before yours</a:t>
            </a: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43050" lvl="3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5850" lvl="2" indent="-171450">
              <a:spcBef>
                <a:spcPts val="1200"/>
              </a:spcBef>
              <a:buFontTx/>
              <a:buChar char="-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843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lang="en-US" sz="320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Saturday – No Report </a:t>
            </a:r>
            <a:endParaRPr lang="en-US" sz="18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1200"/>
              </a:spcBef>
            </a:pPr>
            <a:endParaRPr lang="en-US" sz="18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9589CC-FEF1-157F-8D5B-CEC3F549CCAF}"/>
              </a:ext>
            </a:extLst>
          </p:cNvPr>
          <p:cNvSpPr txBox="1">
            <a:spLocks/>
          </p:cNvSpPr>
          <p:nvPr/>
        </p:nvSpPr>
        <p:spPr>
          <a:xfrm>
            <a:off x="378039" y="3809839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2A2C0-047D-D537-9333-B1E9B8DC9D87}"/>
              </a:ext>
            </a:extLst>
          </p:cNvPr>
          <p:cNvSpPr txBox="1"/>
          <p:nvPr/>
        </p:nvSpPr>
        <p:spPr>
          <a:xfrm>
            <a:off x="990600" y="1058788"/>
            <a:ext cx="994885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1" i="0" dirty="0">
                <a:solidFill>
                  <a:srgbClr val="2B2B2B"/>
                </a:solidFill>
                <a:effectLst/>
              </a:rPr>
              <a:t>Match Report</a:t>
            </a:r>
          </a:p>
          <a:p>
            <a:pPr algn="l"/>
            <a:br>
              <a:rPr lang="en-US" sz="1400" b="1" i="0" dirty="0">
                <a:solidFill>
                  <a:srgbClr val="2B2B2B"/>
                </a:solidFill>
                <a:effectLst/>
              </a:rPr>
            </a:br>
            <a:r>
              <a:rPr lang="en-US" sz="1400" b="1" i="1" dirty="0">
                <a:solidFill>
                  <a:srgbClr val="2B2B2B"/>
                </a:solidFill>
                <a:effectLst/>
              </a:rPr>
              <a:t>If you are the first named Field Umpire via the </a:t>
            </a:r>
            <a:r>
              <a:rPr lang="en-US" sz="1400" b="1" i="1" dirty="0" err="1">
                <a:solidFill>
                  <a:srgbClr val="2B2B2B"/>
                </a:solidFill>
                <a:effectLst/>
              </a:rPr>
              <a:t>OfficialsHQ</a:t>
            </a:r>
            <a:r>
              <a:rPr lang="en-US" sz="1400" b="1" i="1" dirty="0">
                <a:solidFill>
                  <a:srgbClr val="2B2B2B"/>
                </a:solidFill>
                <a:effectLst/>
              </a:rPr>
              <a:t> Appointment Notification you are required to submit a Match Report for every match you Umpire. </a:t>
            </a:r>
          </a:p>
          <a:p>
            <a:pPr algn="l"/>
            <a:endParaRPr lang="en-US" sz="1400" b="1" i="1" dirty="0">
              <a:solidFill>
                <a:srgbClr val="2B2B2B"/>
              </a:solidFill>
              <a:effectLst/>
            </a:endParaRPr>
          </a:p>
          <a:p>
            <a:pPr algn="l"/>
            <a:r>
              <a:rPr lang="en-US" sz="1400" b="1" i="1" dirty="0">
                <a:solidFill>
                  <a:srgbClr val="2B2B2B"/>
                </a:solidFill>
              </a:rPr>
              <a:t>If for whatever reason this is unavailable, each MPFNL &amp; SEWF Umpire Room will have a QR Code, scan this and it will take you to the AFLSE Umpire Club Hub – Login and select Match Day Paperwork. </a:t>
            </a:r>
          </a:p>
          <a:p>
            <a:pPr algn="l"/>
            <a:br>
              <a:rPr lang="en-US" sz="1400" b="1" i="0" dirty="0">
                <a:solidFill>
                  <a:srgbClr val="2B2B2B"/>
                </a:solidFill>
                <a:effectLst/>
              </a:rPr>
            </a:br>
            <a:r>
              <a:rPr lang="en-US" sz="1400" b="1" i="1" dirty="0">
                <a:solidFill>
                  <a:srgbClr val="2B2B2B"/>
                </a:solidFill>
                <a:effectLst/>
              </a:rPr>
              <a:t>Step 1. </a:t>
            </a:r>
            <a:r>
              <a:rPr lang="en-US" sz="1400" b="0" i="0" dirty="0">
                <a:solidFill>
                  <a:srgbClr val="2B2B2B"/>
                </a:solidFill>
                <a:effectLst/>
              </a:rPr>
              <a:t>To view and complete any match reports that have been added to an appointment click on the Match Reports link</a:t>
            </a:r>
          </a:p>
          <a:p>
            <a:pPr algn="l"/>
            <a:r>
              <a:rPr lang="en-US" sz="1400" b="1" i="1" dirty="0">
                <a:solidFill>
                  <a:srgbClr val="2B2B2B"/>
                </a:solidFill>
                <a:effectLst/>
              </a:rPr>
              <a:t>Step 2. </a:t>
            </a:r>
            <a:r>
              <a:rPr lang="en-US" sz="1400" b="0" i="0" dirty="0">
                <a:solidFill>
                  <a:srgbClr val="2B2B2B"/>
                </a:solidFill>
                <a:effectLst/>
              </a:rPr>
              <a:t>On the Match reports page on the left hand side will be a list of match reports linked to the appointment click on each match report.</a:t>
            </a:r>
          </a:p>
          <a:p>
            <a:pPr algn="l"/>
            <a:r>
              <a:rPr lang="en-US" sz="1400" b="1" i="1" dirty="0">
                <a:solidFill>
                  <a:srgbClr val="2B2B2B"/>
                </a:solidFill>
                <a:effectLst/>
              </a:rPr>
              <a:t>Step 3. </a:t>
            </a:r>
            <a:r>
              <a:rPr lang="en-US" sz="1400" b="0" i="0" dirty="0">
                <a:solidFill>
                  <a:srgbClr val="2B2B2B"/>
                </a:solidFill>
                <a:effectLst/>
              </a:rPr>
              <a:t>click on the Fill out report link to open the match report.</a:t>
            </a:r>
          </a:p>
          <a:p>
            <a:pPr algn="l"/>
            <a:r>
              <a:rPr lang="en-US" sz="1400" b="1" i="1" dirty="0">
                <a:solidFill>
                  <a:srgbClr val="2B2B2B"/>
                </a:solidFill>
                <a:effectLst/>
              </a:rPr>
              <a:t>Step 4. </a:t>
            </a:r>
            <a:r>
              <a:rPr lang="en-US" sz="1400" b="0" i="1" dirty="0">
                <a:solidFill>
                  <a:srgbClr val="2B2B2B"/>
                </a:solidFill>
                <a:effectLst/>
              </a:rPr>
              <a:t>C</a:t>
            </a:r>
            <a:r>
              <a:rPr lang="en-US" sz="1400" b="0" i="0" dirty="0">
                <a:solidFill>
                  <a:srgbClr val="2B2B2B"/>
                </a:solidFill>
                <a:effectLst/>
              </a:rPr>
              <a:t>omplete the match report and click on the Submit button in the top right corner.</a:t>
            </a:r>
          </a:p>
          <a:p>
            <a:pPr algn="l"/>
            <a:r>
              <a:rPr lang="en-US" sz="1400" b="1" i="1" dirty="0">
                <a:solidFill>
                  <a:srgbClr val="2B2B2B"/>
                </a:solidFill>
                <a:effectLst/>
              </a:rPr>
              <a:t>Step 5.</a:t>
            </a:r>
            <a:r>
              <a:rPr lang="en-US" sz="1400" b="0" i="1" dirty="0">
                <a:solidFill>
                  <a:srgbClr val="2B2B2B"/>
                </a:solidFill>
                <a:effectLst/>
              </a:rPr>
              <a:t> </a:t>
            </a:r>
            <a:r>
              <a:rPr lang="en-US" sz="1400" b="0" i="0" dirty="0">
                <a:solidFill>
                  <a:srgbClr val="2B2B2B"/>
                </a:solidFill>
                <a:effectLst/>
              </a:rPr>
              <a:t>A Submit pop-up will appear, click on Yes.</a:t>
            </a:r>
          </a:p>
          <a:p>
            <a:pPr algn="l"/>
            <a:r>
              <a:rPr lang="en-US" sz="1400" b="1" i="1" dirty="0">
                <a:solidFill>
                  <a:srgbClr val="2B2B2B"/>
                </a:solidFill>
                <a:effectLst/>
              </a:rPr>
              <a:t>Step 6. </a:t>
            </a:r>
            <a:r>
              <a:rPr lang="en-US" sz="1400" b="0" i="0" dirty="0">
                <a:solidFill>
                  <a:srgbClr val="2B2B2B"/>
                </a:solidFill>
                <a:effectLst/>
              </a:rPr>
              <a:t>A message will show when the match report has been submitted successfully. On the Match reports page if a match report has been completed and submitted the link will no longer be available.</a:t>
            </a:r>
          </a:p>
          <a:p>
            <a:pPr algn="l"/>
            <a:endParaRPr lang="en-US" sz="1400" b="1" i="0" dirty="0">
              <a:solidFill>
                <a:srgbClr val="2B2B2B"/>
              </a:solidFill>
              <a:effectLst/>
            </a:endParaRPr>
          </a:p>
          <a:p>
            <a:pPr algn="l"/>
            <a:endParaRPr lang="en-US" sz="1400" b="1" i="0" dirty="0">
              <a:solidFill>
                <a:srgbClr val="2B2B2B"/>
              </a:solidFill>
              <a:effectLst/>
            </a:endParaRPr>
          </a:p>
          <a:p>
            <a:pPr algn="l"/>
            <a:r>
              <a:rPr lang="en-US" sz="1400" b="1" i="0" dirty="0">
                <a:solidFill>
                  <a:srgbClr val="2B2B2B"/>
                </a:solidFill>
                <a:effectLst/>
              </a:rPr>
              <a:t>Awards</a:t>
            </a:r>
            <a:br>
              <a:rPr lang="en-US" sz="1400" b="1" i="0" dirty="0">
                <a:solidFill>
                  <a:srgbClr val="2B2B2B"/>
                </a:solidFill>
                <a:effectLst/>
              </a:rPr>
            </a:br>
            <a:r>
              <a:rPr lang="en-US" sz="1400" b="1" i="1" dirty="0">
                <a:solidFill>
                  <a:srgbClr val="2B2B2B"/>
                </a:solidFill>
                <a:effectLst/>
              </a:rPr>
              <a:t>Best &amp; Fairest Awards are given in MPFNL/SEWF.</a:t>
            </a:r>
          </a:p>
          <a:p>
            <a:pPr algn="l"/>
            <a:r>
              <a:rPr lang="en-US" sz="1400" b="1" i="1" dirty="0">
                <a:solidFill>
                  <a:srgbClr val="2B2B2B"/>
                </a:solidFill>
                <a:effectLst/>
              </a:rPr>
              <a:t>These are highly prestigious and the responsibility of Umpires to complete these with care and thought to the 3 Best &amp; Fairest players in the match.</a:t>
            </a:r>
            <a:endParaRPr lang="en-US" sz="1400" b="0" i="0" dirty="0">
              <a:solidFill>
                <a:srgbClr val="2B2B2B"/>
              </a:solidFill>
              <a:effectLst/>
            </a:endParaRPr>
          </a:p>
          <a:p>
            <a:pPr algn="l"/>
            <a:r>
              <a:rPr lang="en-US" sz="1400" b="1" i="1" dirty="0">
                <a:solidFill>
                  <a:srgbClr val="2B2B2B"/>
                </a:solidFill>
                <a:effectLst/>
              </a:rPr>
              <a:t>Step 1. </a:t>
            </a:r>
            <a:r>
              <a:rPr lang="en-US" sz="1400" b="0" i="0" dirty="0">
                <a:solidFill>
                  <a:srgbClr val="2B2B2B"/>
                </a:solidFill>
                <a:effectLst/>
              </a:rPr>
              <a:t>To view and complete any awards that have been added to an appointment click on the Awards link</a:t>
            </a:r>
            <a:r>
              <a:rPr lang="en-US" sz="1400" b="1" i="0" dirty="0">
                <a:solidFill>
                  <a:srgbClr val="2B2B2B"/>
                </a:solidFill>
                <a:effectLst/>
              </a:rPr>
              <a:t>.</a:t>
            </a:r>
            <a:endParaRPr lang="en-US" sz="1400" b="0" i="0" dirty="0">
              <a:solidFill>
                <a:srgbClr val="2B2B2B"/>
              </a:solidFill>
              <a:effectLst/>
            </a:endParaRPr>
          </a:p>
          <a:p>
            <a:pPr algn="l"/>
            <a:r>
              <a:rPr lang="en-US" sz="1400" b="1" i="1" dirty="0">
                <a:solidFill>
                  <a:srgbClr val="2B2B2B"/>
                </a:solidFill>
                <a:effectLst/>
              </a:rPr>
              <a:t>Step 2. </a:t>
            </a:r>
            <a:r>
              <a:rPr lang="en-US" sz="1400" b="0" i="0" dirty="0">
                <a:solidFill>
                  <a:srgbClr val="2B2B2B"/>
                </a:solidFill>
                <a:effectLst/>
              </a:rPr>
              <a:t>Complete the award information required and click on the Send button in the bottom right corner.</a:t>
            </a:r>
          </a:p>
        </p:txBody>
      </p:sp>
    </p:spTree>
    <p:extLst>
      <p:ext uri="{BB962C8B-B14F-4D97-AF65-F5344CB8AC3E}">
        <p14:creationId xmlns:p14="http://schemas.microsoft.com/office/powerpoint/2010/main" val="1967750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lang="en-US" sz="320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Saturday –Reportable Incident </a:t>
            </a:r>
            <a:endParaRPr lang="en-US" sz="18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1200"/>
              </a:spcBef>
            </a:pPr>
            <a:endParaRPr lang="en-US" sz="18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9589CC-FEF1-157F-8D5B-CEC3F549CCAF}"/>
              </a:ext>
            </a:extLst>
          </p:cNvPr>
          <p:cNvSpPr txBox="1">
            <a:spLocks/>
          </p:cNvSpPr>
          <p:nvPr/>
        </p:nvSpPr>
        <p:spPr>
          <a:xfrm>
            <a:off x="378039" y="3809839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7DEBC6-4B59-87A3-6A26-8818B0445985}"/>
              </a:ext>
            </a:extLst>
          </p:cNvPr>
          <p:cNvSpPr txBox="1"/>
          <p:nvPr/>
        </p:nvSpPr>
        <p:spPr>
          <a:xfrm>
            <a:off x="1231098" y="1040522"/>
            <a:ext cx="1038863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• Stop Play (if Field Umpire reporting)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en-US" sz="1200" dirty="0"/>
              <a:t>If Boundary or Goal Umpire notify Field Umpire at next available break.</a:t>
            </a:r>
          </a:p>
          <a:p>
            <a:endParaRPr lang="en-US" sz="1200" dirty="0"/>
          </a:p>
          <a:p>
            <a:r>
              <a:rPr lang="en-US" sz="1200" dirty="0"/>
              <a:t>• Clear player/s away from incident</a:t>
            </a:r>
          </a:p>
          <a:p>
            <a:endParaRPr lang="en-US" sz="1200" dirty="0"/>
          </a:p>
          <a:p>
            <a:r>
              <a:rPr lang="en-US" sz="1200" dirty="0"/>
              <a:t>• Only player/s involved are to remain. </a:t>
            </a:r>
          </a:p>
          <a:p>
            <a:endParaRPr lang="en-US" sz="1200" dirty="0"/>
          </a:p>
          <a:p>
            <a:r>
              <a:rPr lang="en-US" sz="1200" dirty="0"/>
              <a:t>• Seek assistance from other umpires to assist if needed. </a:t>
            </a:r>
          </a:p>
          <a:p>
            <a:endParaRPr lang="en-US" sz="1200" dirty="0"/>
          </a:p>
          <a:p>
            <a:r>
              <a:rPr lang="en-US" sz="1200" dirty="0"/>
              <a:t>• Advise player/s if they have been reported and what for. 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200" dirty="0"/>
              <a:t>If report is laid by the Boundary or Goal Umpire, the reporting umpire must communicate this at the next available break.</a:t>
            </a:r>
          </a:p>
          <a:p>
            <a:endParaRPr lang="en-US" sz="1200" dirty="0"/>
          </a:p>
          <a:p>
            <a:r>
              <a:rPr lang="en-US" sz="1200" dirty="0"/>
              <a:t>• Inform reported player/s what card (YELLOW/RED) they are being sent off on.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200" dirty="0"/>
              <a:t>Field Umpires to use Cards based off information given by the Boundary or Goal Umpire if they are the ones reporting at the next available break.</a:t>
            </a:r>
          </a:p>
          <a:p>
            <a:endParaRPr lang="en-US" sz="1200" dirty="0"/>
          </a:p>
          <a:p>
            <a:r>
              <a:rPr lang="en-US" sz="1200" dirty="0"/>
              <a:t>• Raise YELLOW/RED card in the air so the TIME KEEPERS &amp; TEAM MANAGERS are aware of what card the player/s are being sent off on and how long they are expected to spend on the sidelines. </a:t>
            </a:r>
          </a:p>
          <a:p>
            <a:endParaRPr lang="en-US" sz="1200" dirty="0"/>
          </a:p>
          <a:p>
            <a:r>
              <a:rPr lang="en-US" sz="1200" dirty="0"/>
              <a:t>• Player/s are to leave the playing field. </a:t>
            </a:r>
          </a:p>
          <a:p>
            <a:endParaRPr lang="en-US" sz="1200" dirty="0"/>
          </a:p>
          <a:p>
            <a:r>
              <a:rPr lang="en-US" sz="1200" dirty="0"/>
              <a:t>• A Yellow Card requires the player to be ordered off for </a:t>
            </a:r>
            <a:r>
              <a:rPr lang="en-US" sz="1200" b="1" dirty="0"/>
              <a:t>15 minutes of actual playing time </a:t>
            </a:r>
            <a:r>
              <a:rPr lang="en-US" sz="1200" dirty="0"/>
              <a:t>and cannot be replaced during that time. </a:t>
            </a:r>
          </a:p>
          <a:p>
            <a:endParaRPr lang="en-US" sz="1200" dirty="0"/>
          </a:p>
          <a:p>
            <a:r>
              <a:rPr lang="en-US" sz="1200" dirty="0"/>
              <a:t>• A Red Card requires the player to be ordered off for the remainder of the match and can be replaced after </a:t>
            </a:r>
            <a:r>
              <a:rPr lang="en-US" sz="1200" b="1" dirty="0"/>
              <a:t>15 minutes of actual playing time. </a:t>
            </a:r>
          </a:p>
          <a:p>
            <a:endParaRPr lang="en-US" sz="1200" dirty="0"/>
          </a:p>
          <a:p>
            <a:r>
              <a:rPr lang="en-US" sz="1200" dirty="0"/>
              <a:t>• The game is not to resume until the umpire making the report has collected all information they require. </a:t>
            </a:r>
          </a:p>
          <a:p>
            <a:endParaRPr lang="en-US" sz="1200" dirty="0"/>
          </a:p>
          <a:p>
            <a:r>
              <a:rPr lang="en-US" sz="1200" b="1" i="1" dirty="0"/>
              <a:t>• In SENIORS (MPFNL &amp; SEWF) it is the expectation that whenever a card is issued; a report is to be made. </a:t>
            </a:r>
          </a:p>
          <a:p>
            <a:endParaRPr lang="en-US" sz="1200" b="1" i="1" dirty="0"/>
          </a:p>
          <a:p>
            <a:r>
              <a:rPr lang="en-US" sz="1200" dirty="0"/>
              <a:t>• In the U19s &amp; Reserves competition a yellow card can be used as a ‘cooling off’ mechanism. 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1512012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lang="en-US" sz="320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Saturday – Reportable Incident Paperwork/Follow Up</a:t>
            </a:r>
            <a:endParaRPr lang="en-US" sz="18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9589CC-FEF1-157F-8D5B-CEC3F549CCAF}"/>
              </a:ext>
            </a:extLst>
          </p:cNvPr>
          <p:cNvSpPr txBox="1">
            <a:spLocks/>
          </p:cNvSpPr>
          <p:nvPr/>
        </p:nvSpPr>
        <p:spPr>
          <a:xfrm>
            <a:off x="378039" y="3809839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403D7A-05EB-8CC3-5CC6-14B9D5DF7968}"/>
              </a:ext>
            </a:extLst>
          </p:cNvPr>
          <p:cNvSpPr txBox="1"/>
          <p:nvPr/>
        </p:nvSpPr>
        <p:spPr>
          <a:xfrm>
            <a:off x="990600" y="1321753"/>
            <a:ext cx="1054388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MPFNL/SEWF Umpires Room will have a QR Code.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If for any reason there isn’t, head to aflseclubhub.com.au/umpires and click Match Day Report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Click Match Day Report Process (Seniors)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https://form.jotform.com/210797366556872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Ensure senior umpires assist junior umpires complete Report Form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3 types of Reportable Offence (National Community Handbook)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Direct to Tribunal Offences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Low-Level Offences (AFLSE – Other Offence)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Classifiable Offences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80028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lang="en-US" sz="320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Saturday – Direct Tribunal Offences (Red Card)</a:t>
            </a:r>
            <a:endParaRPr lang="en-US" sz="18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1200"/>
              </a:spcBef>
            </a:pPr>
            <a:endParaRPr lang="en-US" sz="18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9589CC-FEF1-157F-8D5B-CEC3F549CCAF}"/>
              </a:ext>
            </a:extLst>
          </p:cNvPr>
          <p:cNvSpPr txBox="1">
            <a:spLocks/>
          </p:cNvSpPr>
          <p:nvPr/>
        </p:nvSpPr>
        <p:spPr>
          <a:xfrm>
            <a:off x="378039" y="3809839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403D7A-05EB-8CC3-5CC6-14B9D5DF7968}"/>
              </a:ext>
            </a:extLst>
          </p:cNvPr>
          <p:cNvSpPr txBox="1"/>
          <p:nvPr/>
        </p:nvSpPr>
        <p:spPr>
          <a:xfrm>
            <a:off x="1069941" y="1321753"/>
            <a:ext cx="1054388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Attempting to Strike an Umpire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Behaving in an Abusive, Insulting, Threatening or Obscene Manner Towards or in Relation to an Umpire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Eye Gouging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Intentional Contact with an Umpire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Spitting on Another Person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Spitting on or at an Umpire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Stomping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Striking an Umpire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Serious Misconduct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993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lang="en-US" sz="320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Saturday – Other Offences (Yellow Card &amp; Set Penalties)</a:t>
            </a:r>
            <a:endParaRPr lang="en-US" sz="18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9589CC-FEF1-157F-8D5B-CEC3F549CCAF}"/>
              </a:ext>
            </a:extLst>
          </p:cNvPr>
          <p:cNvSpPr txBox="1">
            <a:spLocks/>
          </p:cNvSpPr>
          <p:nvPr/>
        </p:nvSpPr>
        <p:spPr>
          <a:xfrm>
            <a:off x="378039" y="3809839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403D7A-05EB-8CC3-5CC6-14B9D5DF7968}"/>
              </a:ext>
            </a:extLst>
          </p:cNvPr>
          <p:cNvSpPr txBox="1"/>
          <p:nvPr/>
        </p:nvSpPr>
        <p:spPr>
          <a:xfrm>
            <a:off x="1137071" y="1338861"/>
            <a:ext cx="10543881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Attempt to Strike / Kick / Trip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Careless Contact with an Umpire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Disputing Decision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Instigator of a Melee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Interfering with a Player Kicking for Goal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Unreasonable or Unnecessary Contact with an Injured Player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Unreasonable or Unnecessary Contact with an Umpire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Engaging in a Melee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Not Leaving the Playing Surface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Obscene Gesture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Pinching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Prohibited Boots, </a:t>
            </a:r>
            <a:r>
              <a:rPr lang="en-US" sz="1400" dirty="0" err="1"/>
              <a:t>Jewellery</a:t>
            </a:r>
            <a:r>
              <a:rPr lang="en-US" sz="1400" dirty="0"/>
              <a:t> or Equipment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Scratching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Shaking, Climbing or Interfering with Goal or Behind Post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Spitting at Another Player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Staging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Time Wasting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Using Abusive, Insulting or Obscene Language Towards or in relation to an Umpire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Using Abusive, Insulting or Obscene Language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Wrestling</a:t>
            </a:r>
            <a:endParaRPr lang="en-AU" sz="1400" dirty="0"/>
          </a:p>
          <a:p>
            <a:endParaRPr lang="en-US" dirty="0"/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C532149F-46F1-72D9-9D7C-FCC6A60D60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404584"/>
              </p:ext>
            </p:extLst>
          </p:nvPr>
        </p:nvGraphicFramePr>
        <p:xfrm>
          <a:off x="6294300" y="1289518"/>
          <a:ext cx="5798084" cy="1712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9521">
                  <a:extLst>
                    <a:ext uri="{9D8B030D-6E8A-4147-A177-3AD203B41FA5}">
                      <a16:colId xmlns:a16="http://schemas.microsoft.com/office/drawing/2014/main" val="1045986801"/>
                    </a:ext>
                  </a:extLst>
                </a:gridCol>
                <a:gridCol w="1449521">
                  <a:extLst>
                    <a:ext uri="{9D8B030D-6E8A-4147-A177-3AD203B41FA5}">
                      <a16:colId xmlns:a16="http://schemas.microsoft.com/office/drawing/2014/main" val="1228045584"/>
                    </a:ext>
                  </a:extLst>
                </a:gridCol>
                <a:gridCol w="1449521">
                  <a:extLst>
                    <a:ext uri="{9D8B030D-6E8A-4147-A177-3AD203B41FA5}">
                      <a16:colId xmlns:a16="http://schemas.microsoft.com/office/drawing/2014/main" val="3016527579"/>
                    </a:ext>
                  </a:extLst>
                </a:gridCol>
                <a:gridCol w="1449521">
                  <a:extLst>
                    <a:ext uri="{9D8B030D-6E8A-4147-A177-3AD203B41FA5}">
                      <a16:colId xmlns:a16="http://schemas.microsoft.com/office/drawing/2014/main" val="2513607178"/>
                    </a:ext>
                  </a:extLst>
                </a:gridCol>
              </a:tblGrid>
              <a:tr h="333626">
                <a:tc gridSpan="2">
                  <a:txBody>
                    <a:bodyPr/>
                    <a:lstStyle/>
                    <a:p>
                      <a:r>
                        <a:rPr lang="en-AU" dirty="0"/>
                        <a:t>1</a:t>
                      </a:r>
                      <a:r>
                        <a:rPr lang="en-AU" baseline="30000" dirty="0"/>
                        <a:t>st</a:t>
                      </a:r>
                      <a:r>
                        <a:rPr lang="en-AU" dirty="0"/>
                        <a:t> &amp; 2</a:t>
                      </a:r>
                      <a:r>
                        <a:rPr lang="en-AU" baseline="30000" dirty="0"/>
                        <a:t>nd</a:t>
                      </a:r>
                      <a:r>
                        <a:rPr lang="en-AU" dirty="0"/>
                        <a:t> Offence</a:t>
                      </a:r>
                    </a:p>
                    <a:p>
                      <a:r>
                        <a:rPr lang="en-AU" dirty="0"/>
                        <a:t>AFLSE to review Monday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AU" dirty="0"/>
                        <a:t>3</a:t>
                      </a:r>
                      <a:r>
                        <a:rPr lang="en-AU" baseline="30000" dirty="0"/>
                        <a:t>rd</a:t>
                      </a:r>
                      <a:r>
                        <a:rPr lang="en-AU" dirty="0"/>
                        <a:t> &amp; Subsequent Offence</a:t>
                      </a:r>
                    </a:p>
                    <a:p>
                      <a:r>
                        <a:rPr lang="en-AU" dirty="0"/>
                        <a:t>AFLSE to review Monday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040383"/>
                  </a:ext>
                </a:extLst>
              </a:tr>
              <a:tr h="554654">
                <a:tc>
                  <a:txBody>
                    <a:bodyPr/>
                    <a:lstStyle/>
                    <a:p>
                      <a:r>
                        <a:rPr lang="en-AU" sz="1400" dirty="0"/>
                        <a:t>Base Sanction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Early Guilty Plea</a:t>
                      </a:r>
                    </a:p>
                    <a:p>
                      <a:r>
                        <a:rPr lang="en-AU" sz="1400" dirty="0"/>
                        <a:t>(Set Penalty)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Base Sanction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Early Guilty Plea</a:t>
                      </a:r>
                    </a:p>
                    <a:p>
                      <a:r>
                        <a:rPr lang="en-AU" sz="1400" dirty="0"/>
                        <a:t>(Set Penalty)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443713"/>
                  </a:ext>
                </a:extLst>
              </a:tr>
              <a:tr h="333626">
                <a:tc>
                  <a:txBody>
                    <a:bodyPr/>
                    <a:lstStyle/>
                    <a:p>
                      <a:r>
                        <a:rPr lang="en-AU" sz="1400" b="1" dirty="0"/>
                        <a:t>1 Match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Reprimand &amp; Fine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b="1" dirty="0"/>
                        <a:t>2 Matches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1 Match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97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2494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lang="en-US" sz="320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Saturday – Classifiable Offences (Yellow or Red Card)</a:t>
            </a:r>
            <a:endParaRPr lang="en-US" sz="18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9589CC-FEF1-157F-8D5B-CEC3F549CCAF}"/>
              </a:ext>
            </a:extLst>
          </p:cNvPr>
          <p:cNvSpPr txBox="1">
            <a:spLocks/>
          </p:cNvSpPr>
          <p:nvPr/>
        </p:nvSpPr>
        <p:spPr>
          <a:xfrm>
            <a:off x="378039" y="3809839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C30DBA4A-C076-417C-0B0D-7AD8446F7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006" y="1232055"/>
            <a:ext cx="3691394" cy="53398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8ECDDC1-9F27-1FF0-A767-9DCE9A786E77}"/>
              </a:ext>
            </a:extLst>
          </p:cNvPr>
          <p:cNvSpPr/>
          <p:nvPr/>
        </p:nvSpPr>
        <p:spPr>
          <a:xfrm>
            <a:off x="9569513" y="1258489"/>
            <a:ext cx="1631887" cy="53398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54CDED-4BFF-8D92-B29D-EBC6A28123B8}"/>
              </a:ext>
            </a:extLst>
          </p:cNvPr>
          <p:cNvSpPr txBox="1"/>
          <p:nvPr/>
        </p:nvSpPr>
        <p:spPr>
          <a:xfrm>
            <a:off x="780680" y="1327876"/>
            <a:ext cx="617899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Classifiable Offences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CONDUCT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Intentional or Careless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IMPACT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Severe, High, Medium, Low.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CONTACT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High/Groin/Chest or Body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EARLY GUILTY PLEA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Replaces the Set Penalty</a:t>
            </a:r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2290808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lang="en-US" sz="320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Saturday – Classifiable Offences (Yellow or Red Card)</a:t>
            </a:r>
            <a:endParaRPr lang="en-US" sz="18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9589CC-FEF1-157F-8D5B-CEC3F549CCAF}"/>
              </a:ext>
            </a:extLst>
          </p:cNvPr>
          <p:cNvSpPr txBox="1">
            <a:spLocks/>
          </p:cNvSpPr>
          <p:nvPr/>
        </p:nvSpPr>
        <p:spPr>
          <a:xfrm>
            <a:off x="378039" y="3809839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AEB76-0C48-CB34-32D5-392669210A49}"/>
              </a:ext>
            </a:extLst>
          </p:cNvPr>
          <p:cNvSpPr txBox="1"/>
          <p:nvPr/>
        </p:nvSpPr>
        <p:spPr>
          <a:xfrm>
            <a:off x="780680" y="1327876"/>
            <a:ext cx="617899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Charging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Unreasonable or Unnecessary Contact to the Eye Region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Forceful Front-On Contact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Headbutt or Contact Using Head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Kicking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Kneeing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Rough Conduct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Striking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Tripping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Unreasonable or Unnecessary Contact to the Face</a:t>
            </a:r>
            <a:endParaRPr lang="en-AU" dirty="0"/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C30DBA4A-C076-417C-0B0D-7AD8446F7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006" y="1232055"/>
            <a:ext cx="3691394" cy="533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702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lang="en-US" sz="320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Saturday – Impact of Classifiable Offences</a:t>
            </a:r>
            <a:endParaRPr lang="en-US" sz="18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9589CC-FEF1-157F-8D5B-CEC3F549CCAF}"/>
              </a:ext>
            </a:extLst>
          </p:cNvPr>
          <p:cNvSpPr txBox="1">
            <a:spLocks/>
          </p:cNvSpPr>
          <p:nvPr/>
        </p:nvSpPr>
        <p:spPr>
          <a:xfrm>
            <a:off x="378039" y="3809839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AEB76-0C48-CB34-32D5-392669210A49}"/>
              </a:ext>
            </a:extLst>
          </p:cNvPr>
          <p:cNvSpPr txBox="1"/>
          <p:nvPr/>
        </p:nvSpPr>
        <p:spPr>
          <a:xfrm>
            <a:off x="780680" y="1327876"/>
            <a:ext cx="617899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/>
              <a:t>Low – </a:t>
            </a:r>
            <a:r>
              <a:rPr lang="en-AU" dirty="0"/>
              <a:t>Player Minimal or No impact on the match – Player continued to play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/>
              <a:t>Medium – </a:t>
            </a:r>
            <a:r>
              <a:rPr lang="en-AU" dirty="0"/>
              <a:t>Clearly some impact on the player, and/or Player left the field for a period.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/>
              <a:t>High – </a:t>
            </a:r>
            <a:r>
              <a:rPr lang="en-AU" dirty="0"/>
              <a:t>Major impact on the player, and/or the Player was unable to participate for the remainder of the match.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/>
              <a:t>Severe – </a:t>
            </a:r>
            <a:r>
              <a:rPr lang="en-AU" dirty="0"/>
              <a:t>Major impact and serious injury.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1" u="sng" dirty="0"/>
              <a:t>Ability to upgrade if you believe there was potential to cause serious injury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b="1" dirty="0"/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C30DBA4A-C076-417C-0B0D-7AD8446F7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74" y="1213005"/>
            <a:ext cx="3691394" cy="533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8537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lang="en-US" sz="320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Saturday – Following Match Day Report</a:t>
            </a:r>
            <a:endParaRPr lang="en-US" sz="18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9589CC-FEF1-157F-8D5B-CEC3F549CCAF}"/>
              </a:ext>
            </a:extLst>
          </p:cNvPr>
          <p:cNvSpPr txBox="1">
            <a:spLocks/>
          </p:cNvSpPr>
          <p:nvPr/>
        </p:nvSpPr>
        <p:spPr>
          <a:xfrm>
            <a:off x="378039" y="3809839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AEB76-0C48-CB34-32D5-392669210A49}"/>
              </a:ext>
            </a:extLst>
          </p:cNvPr>
          <p:cNvSpPr txBox="1"/>
          <p:nvPr/>
        </p:nvSpPr>
        <p:spPr>
          <a:xfrm>
            <a:off x="712177" y="1058788"/>
            <a:ext cx="1110178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If Not Immediate Tribunal </a:t>
            </a:r>
          </a:p>
          <a:p>
            <a:r>
              <a:rPr lang="en-US" dirty="0"/>
              <a:t>	• Run through the report sheet with Team Mangers (ONLY TEAM MANAGERS) </a:t>
            </a:r>
          </a:p>
          <a:p>
            <a:r>
              <a:rPr lang="en-US" dirty="0"/>
              <a:t>	• Team Managers will decide whether to accept an Early Guilty Plea (please note clubs have until 12pm Monday to accept or contest) </a:t>
            </a:r>
          </a:p>
          <a:p>
            <a:r>
              <a:rPr lang="en-US" dirty="0"/>
              <a:t>	• Submit form and contact Haydn O’Connor (0473 924 968) via text with a short message outlining report and outcome if known.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If Immediate Tribunal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Run through the report sheet with Team Mangers (ONLY TEAM MANAGERS) 	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Submit form and contact Haydn O’Connor (0473 924 968) via text with a short message entitled URGENT.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If there is a matter which you have NOT seen but notified by Team Managers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Tell Team Managers to contact Haydn O’Connor via email as MRO/Incident Report is available to Clubs.</a:t>
            </a:r>
          </a:p>
          <a:p>
            <a:pPr lvl="2"/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After Game Day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AFL South East will be notified of report via </a:t>
            </a:r>
            <a:r>
              <a:rPr lang="en-US" dirty="0" err="1"/>
              <a:t>Jotform</a:t>
            </a:r>
            <a:r>
              <a:rPr lang="en-US" dirty="0"/>
              <a:t> and via text to Haydn O’Connor.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Notification to attend Tribunal will occur on Monday.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Attend Tribunal Hearing via zoom (or in person if you wish)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An umpire advocate will be allocated to assist you on the night during the hearing either online or in person.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945603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lang="en-US" sz="3200" b="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Competition Websites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9589CC-FEF1-157F-8D5B-CEC3F549CCAF}"/>
              </a:ext>
            </a:extLst>
          </p:cNvPr>
          <p:cNvSpPr txBox="1">
            <a:spLocks/>
          </p:cNvSpPr>
          <p:nvPr/>
        </p:nvSpPr>
        <p:spPr>
          <a:xfrm>
            <a:off x="378039" y="3809839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AEB76-0C48-CB34-32D5-392669210A49}"/>
              </a:ext>
            </a:extLst>
          </p:cNvPr>
          <p:cNvSpPr txBox="1"/>
          <p:nvPr/>
        </p:nvSpPr>
        <p:spPr>
          <a:xfrm>
            <a:off x="780680" y="1327876"/>
            <a:ext cx="1110178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>
                <a:hlinkClick r:id="rId3"/>
              </a:rPr>
              <a:t>www.aflsoutheast.com.au/mpfnl</a:t>
            </a:r>
            <a:endParaRPr lang="en-A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>
                <a:hlinkClick r:id="rId4"/>
              </a:rPr>
              <a:t>www.aflsoutheast.com.au/sewf</a:t>
            </a:r>
            <a:endParaRPr lang="en-A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>
                <a:hlinkClick r:id="rId5"/>
              </a:rPr>
              <a:t>www.aflsoutheast.com.au/umpires</a:t>
            </a:r>
            <a:endParaRPr lang="en-A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>
                <a:hlinkClick r:id="rId6"/>
              </a:rPr>
              <a:t>www.sua.org.au/</a:t>
            </a:r>
            <a:endParaRPr lang="en-A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AFL SOUTH EAST CLUB HUB - RESOURCES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dirty="0"/>
              <a:t>aflseclubhub.com.au/umpires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dirty="0"/>
              <a:t>Password - </a:t>
            </a:r>
            <a:r>
              <a:rPr lang="en-AU" b="1" dirty="0"/>
              <a:t>Umpires</a:t>
            </a:r>
            <a:endParaRPr lang="en-AU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b="1" dirty="0"/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2B5F4D68-685D-BC71-9FD0-D884742664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538" y="1153041"/>
            <a:ext cx="3792782" cy="547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56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142FAB-DD34-41B2-8E91-DEAA2703BC9E}"/>
              </a:ext>
            </a:extLst>
          </p:cNvPr>
          <p:cNvCxnSpPr>
            <a:cxnSpLocks/>
          </p:cNvCxnSpPr>
          <p:nvPr/>
        </p:nvCxnSpPr>
        <p:spPr>
          <a:xfrm>
            <a:off x="300752" y="1005677"/>
            <a:ext cx="8388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242611DD-96F8-4BF7-B35B-9F795B8FBDA4}"/>
              </a:ext>
            </a:extLst>
          </p:cNvPr>
          <p:cNvSpPr txBox="1">
            <a:spLocks/>
          </p:cNvSpPr>
          <p:nvPr/>
        </p:nvSpPr>
        <p:spPr>
          <a:xfrm>
            <a:off x="1137071" y="847639"/>
            <a:ext cx="6482645" cy="316076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b="0" i="1" dirty="0">
              <a:solidFill>
                <a:schemeClr val="bg1">
                  <a:lumMod val="85000"/>
                </a:schemeClr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7A2F56A-5F61-49EE-B6C6-F0FAA7FBDB3A}"/>
              </a:ext>
            </a:extLst>
          </p:cNvPr>
          <p:cNvSpPr txBox="1">
            <a:spLocks/>
          </p:cNvSpPr>
          <p:nvPr/>
        </p:nvSpPr>
        <p:spPr>
          <a:xfrm>
            <a:off x="378040" y="35016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AU" sz="3200" b="0" dirty="0">
                <a:solidFill>
                  <a:schemeClr val="bg1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GUEST </a:t>
            </a: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6DBAA-11ED-4071-B4BD-283E411E4F07}"/>
              </a:ext>
            </a:extLst>
          </p:cNvPr>
          <p:cNvSpPr txBox="1">
            <a:spLocks/>
          </p:cNvSpPr>
          <p:nvPr/>
        </p:nvSpPr>
        <p:spPr>
          <a:xfrm>
            <a:off x="99616" y="1213005"/>
            <a:ext cx="11101784" cy="4239528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spcBef>
                <a:spcPts val="1200"/>
              </a:spcBef>
              <a:buFontTx/>
              <a:buChar char="-"/>
            </a:pPr>
            <a:endParaRPr lang="en-US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DE4-29BE-4683-A594-B8A3C18B4E71}"/>
              </a:ext>
            </a:extLst>
          </p:cNvPr>
          <p:cNvSpPr/>
          <p:nvPr/>
        </p:nvSpPr>
        <p:spPr>
          <a:xfrm>
            <a:off x="16860" y="217814"/>
            <a:ext cx="12192000" cy="802874"/>
          </a:xfrm>
          <a:prstGeom prst="rect">
            <a:avLst/>
          </a:prstGeom>
          <a:gradFill flip="none" rotWithShape="1">
            <a:gsLst>
              <a:gs pos="25000">
                <a:srgbClr val="12264B"/>
              </a:gs>
              <a:gs pos="2000">
                <a:schemeClr val="accent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lang="en-US" sz="3200" b="0" dirty="0">
                <a:solidFill>
                  <a:srgbClr val="778296"/>
                </a:solidFill>
                <a:latin typeface="Abadi Extra Light" panose="020B0204020104020204" pitchFamily="34" charset="0"/>
                <a:cs typeface="Calibri Light" panose="020F0302020204030204" pitchFamily="34" charset="0"/>
              </a:rPr>
              <a:t>Key Contacts – Seniors (MPFNL/SEWF)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65B910-3C8F-40DE-B585-F22EA2484D43}"/>
              </a:ext>
            </a:extLst>
          </p:cNvPr>
          <p:cNvSpPr txBox="1">
            <a:spLocks/>
          </p:cNvSpPr>
          <p:nvPr/>
        </p:nvSpPr>
        <p:spPr>
          <a:xfrm>
            <a:off x="435190" y="369217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9589CC-FEF1-157F-8D5B-CEC3F549CCAF}"/>
              </a:ext>
            </a:extLst>
          </p:cNvPr>
          <p:cNvSpPr txBox="1">
            <a:spLocks/>
          </p:cNvSpPr>
          <p:nvPr/>
        </p:nvSpPr>
        <p:spPr>
          <a:xfrm>
            <a:off x="378039" y="3809839"/>
            <a:ext cx="10195563" cy="670521"/>
          </a:xfrm>
          <a:prstGeom prst="rect">
            <a:avLst/>
          </a:prstGeom>
        </p:spPr>
        <p:txBody>
          <a:bodyPr lIns="0" tIns="0" rIns="0" bIns="0"/>
          <a:lstStyle>
            <a:lvl1pPr algn="l" defTabSz="457148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endParaRPr lang="en-US" sz="3200" b="0" dirty="0">
              <a:solidFill>
                <a:srgbClr val="778296"/>
              </a:solidFill>
              <a:latin typeface="Abadi Extra Light" panose="020B020402010402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2C4E917F-70E2-3067-F2A8-E2BF1558FB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362262"/>
              </p:ext>
            </p:extLst>
          </p:nvPr>
        </p:nvGraphicFramePr>
        <p:xfrm>
          <a:off x="823865" y="1676197"/>
          <a:ext cx="10655960" cy="4176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1192">
                  <a:extLst>
                    <a:ext uri="{9D8B030D-6E8A-4147-A177-3AD203B41FA5}">
                      <a16:colId xmlns:a16="http://schemas.microsoft.com/office/drawing/2014/main" val="3708269608"/>
                    </a:ext>
                  </a:extLst>
                </a:gridCol>
                <a:gridCol w="2131192">
                  <a:extLst>
                    <a:ext uri="{9D8B030D-6E8A-4147-A177-3AD203B41FA5}">
                      <a16:colId xmlns:a16="http://schemas.microsoft.com/office/drawing/2014/main" val="54723183"/>
                    </a:ext>
                  </a:extLst>
                </a:gridCol>
                <a:gridCol w="2799319">
                  <a:extLst>
                    <a:ext uri="{9D8B030D-6E8A-4147-A177-3AD203B41FA5}">
                      <a16:colId xmlns:a16="http://schemas.microsoft.com/office/drawing/2014/main" val="2286729365"/>
                    </a:ext>
                  </a:extLst>
                </a:gridCol>
                <a:gridCol w="1463065">
                  <a:extLst>
                    <a:ext uri="{9D8B030D-6E8A-4147-A177-3AD203B41FA5}">
                      <a16:colId xmlns:a16="http://schemas.microsoft.com/office/drawing/2014/main" val="3813586888"/>
                    </a:ext>
                  </a:extLst>
                </a:gridCol>
                <a:gridCol w="2131192">
                  <a:extLst>
                    <a:ext uri="{9D8B030D-6E8A-4147-A177-3AD203B41FA5}">
                      <a16:colId xmlns:a16="http://schemas.microsoft.com/office/drawing/2014/main" val="2579282771"/>
                    </a:ext>
                  </a:extLst>
                </a:gridCol>
              </a:tblGrid>
              <a:tr h="540527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Contact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111858"/>
                  </a:ext>
                </a:extLst>
              </a:tr>
              <a:tr h="932964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Senior Football (MPFNL) &amp; Region Umpire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Haydn O’Connor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hlinkClick r:id="rId3"/>
                        </a:rPr>
                        <a:t>haydn.oconnor@aflse.com.au</a:t>
                      </a:r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0473 924 968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Mon to Fri 9am to 5pm </a:t>
                      </a:r>
                      <a:br>
                        <a:rPr lang="en-AU" sz="1400" dirty="0"/>
                      </a:br>
                      <a:r>
                        <a:rPr lang="en-AU" sz="1400" dirty="0"/>
                        <a:t>Saturday via Text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83049"/>
                  </a:ext>
                </a:extLst>
              </a:tr>
              <a:tr h="540527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Senior Football (MPFNL) &amp; Umpire Coordinator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TBC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hlinkClick r:id="rId4"/>
                        </a:rPr>
                        <a:t>Umpire.info@aflse.com.au</a:t>
                      </a:r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Mon to Fri 9am to 5pm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784953"/>
                  </a:ext>
                </a:extLst>
              </a:tr>
              <a:tr h="540527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Head of Seniors &amp; Field Umpire Coach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Russell Davidson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hlinkClick r:id="rId5"/>
                        </a:rPr>
                        <a:t>Umpire.snrfield@aflse.com.au</a:t>
                      </a:r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0409 948 268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Training Nights &amp; Senior Match Day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02303"/>
                  </a:ext>
                </a:extLst>
              </a:tr>
              <a:tr h="540527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Senior Boundary Head Coach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Adam Holland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hlinkClick r:id="rId6"/>
                        </a:rPr>
                        <a:t>Umpire.snrboundary@aflse.com.au</a:t>
                      </a:r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0412 322 452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Training Nights &amp; Senior Match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126476"/>
                  </a:ext>
                </a:extLst>
              </a:tr>
              <a:tr h="540527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Senior Goal Head Coach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Dean Jones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hlinkClick r:id="rId7"/>
                        </a:rPr>
                        <a:t>Umpire.snrgoal@aflse.com.au</a:t>
                      </a:r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0466 863 744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Training Nights &amp; Senior Match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135059"/>
                  </a:ext>
                </a:extLst>
              </a:tr>
              <a:tr h="540527">
                <a:tc>
                  <a:txBody>
                    <a:bodyPr/>
                    <a:lstStyle/>
                    <a:p>
                      <a:pPr algn="ctr"/>
                      <a:r>
                        <a:rPr lang="en-AU" sz="1400" b="0" dirty="0"/>
                        <a:t>SUA Chairperson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James Richardson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hlinkClick r:id="rId8"/>
                        </a:rPr>
                        <a:t>Chairman.sua@gmail.com</a:t>
                      </a:r>
                      <a:r>
                        <a:rPr lang="en-AU" sz="1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0430 566 865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Training Nights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739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260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0e69d8-28a9-4f67-a1e1-e35cd3211ff0">
      <Terms xmlns="http://schemas.microsoft.com/office/infopath/2007/PartnerControls"/>
    </lcf76f155ced4ddcb4097134ff3c332f>
    <TaxCatchAll xmlns="58d860e4-d9f5-43d2-96e3-4436cf0199f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D3F5F60EFFBD428E2AFD0C7B7C4F89" ma:contentTypeVersion="16" ma:contentTypeDescription="Create a new document." ma:contentTypeScope="" ma:versionID="fd72f9f2837bda7db97694d60ac69464">
  <xsd:schema xmlns:xsd="http://www.w3.org/2001/XMLSchema" xmlns:xs="http://www.w3.org/2001/XMLSchema" xmlns:p="http://schemas.microsoft.com/office/2006/metadata/properties" xmlns:ns2="510e69d8-28a9-4f67-a1e1-e35cd3211ff0" xmlns:ns3="58d860e4-d9f5-43d2-96e3-4436cf0199fc" targetNamespace="http://schemas.microsoft.com/office/2006/metadata/properties" ma:root="true" ma:fieldsID="34728c4d09148e68b835c9cac36b6ed0" ns2:_="" ns3:_="">
    <xsd:import namespace="510e69d8-28a9-4f67-a1e1-e35cd3211ff0"/>
    <xsd:import namespace="58d860e4-d9f5-43d2-96e3-4436cf0199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0e69d8-28a9-4f67-a1e1-e35cd3211f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8c9c30f-f48a-45ed-a20b-08deb53e42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d860e4-d9f5-43d2-96e3-4436cf0199fc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7253834-1213-4b79-a53d-32d7a45bdf0f}" ma:internalName="TaxCatchAll" ma:showField="CatchAllData" ma:web="58d860e4-d9f5-43d2-96e3-4436cf0199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7455AEC-3092-4FBA-9322-B91152C86884}">
  <ds:schemaRefs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510e69d8-28a9-4f67-a1e1-e35cd3211ff0"/>
    <ds:schemaRef ds:uri="http://purl.org/dc/elements/1.1/"/>
    <ds:schemaRef ds:uri="58d860e4-d9f5-43d2-96e3-4436cf0199fc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D7571114-BDCE-485F-8A14-C40586C9BC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5B558F-C8F9-477A-8EB6-3CF848C860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0e69d8-28a9-4f67-a1e1-e35cd3211ff0"/>
    <ds:schemaRef ds:uri="58d860e4-d9f5-43d2-96e3-4436cf019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24731</TotalTime>
  <Words>2892</Words>
  <Application>Microsoft Office PowerPoint</Application>
  <PresentationFormat>Widescreen</PresentationFormat>
  <Paragraphs>524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Abadi Extra Light</vt:lpstr>
      <vt:lpstr>Arial</vt:lpstr>
      <vt:lpstr>Calibri</vt:lpstr>
      <vt:lpstr>Calibri Light</vt:lpstr>
      <vt:lpstr>Courier New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samjdownie@gmail.com</dc:creator>
  <cp:lastModifiedBy>Haydn O'Connor</cp:lastModifiedBy>
  <cp:revision>1265</cp:revision>
  <cp:lastPrinted>2023-03-22T04:51:25Z</cp:lastPrinted>
  <dcterms:created xsi:type="dcterms:W3CDTF">2019-10-08T00:47:24Z</dcterms:created>
  <dcterms:modified xsi:type="dcterms:W3CDTF">2023-04-05T02:26:09Z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0x0101006BD3F5F60EFFBD428E2AFD0C7B7C4F89</vt:lpwstr>
  </property>
</Properties>
</file>